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82" r:id="rId1"/>
  </p:sldMasterIdLst>
  <p:notesMasterIdLst>
    <p:notesMasterId r:id="rId18"/>
  </p:notesMasterIdLst>
  <p:sldIdLst>
    <p:sldId id="272" r:id="rId2"/>
    <p:sldId id="270" r:id="rId3"/>
    <p:sldId id="271" r:id="rId4"/>
    <p:sldId id="256" r:id="rId5"/>
    <p:sldId id="257" r:id="rId6"/>
    <p:sldId id="259" r:id="rId7"/>
    <p:sldId id="260" r:id="rId8"/>
    <p:sldId id="273" r:id="rId9"/>
    <p:sldId id="261" r:id="rId10"/>
    <p:sldId id="262" r:id="rId11"/>
    <p:sldId id="266" r:id="rId12"/>
    <p:sldId id="267" r:id="rId13"/>
    <p:sldId id="268" r:id="rId14"/>
    <p:sldId id="269" r:id="rId15"/>
    <p:sldId id="264" r:id="rId16"/>
    <p:sldId id="265" r:id="rId17"/>
  </p:sldIdLst>
  <p:sldSz cx="14630400" cy="8229600"/>
  <p:notesSz cx="8229600" cy="14630400"/>
  <p:embeddedFontLst>
    <p:embeddedFont>
      <p:font typeface="Century Gothic" panose="020B0502020202020204" pitchFamily="34" charset="0"/>
      <p:regular r:id="rId19"/>
      <p:bold r:id="rId20"/>
      <p:italic r:id="rId21"/>
      <p:boldItalic r:id="rId22"/>
    </p:embeddedFont>
    <p:embeddedFont>
      <p:font typeface="Poppins Bold" panose="020B0604020202020204" charset="0"/>
      <p:regular r:id="rId23"/>
      <p:bold r:id="rId24"/>
    </p:embeddedFont>
    <p:embeddedFont>
      <p:font typeface="Prata" panose="020B0604020202020204" charset="0"/>
      <p:regular r:id="rId25"/>
    </p:embeddedFont>
    <p:embeddedFont>
      <p:font typeface="Raleway" pitchFamily="2" charset="0"/>
      <p:regular r:id="rId26"/>
      <p:bold r:id="rId27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1" d="100"/>
          <a:sy n="71" d="100"/>
        </p:scale>
        <p:origin x="562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760827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01215" y="731521"/>
            <a:ext cx="10411466" cy="3840480"/>
          </a:xfrm>
        </p:spPr>
        <p:txBody>
          <a:bodyPr anchor="b">
            <a:normAutofit/>
          </a:bodyPr>
          <a:lstStyle>
            <a:lvl1pPr algn="ctr">
              <a:defRPr sz="576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01215" y="4663440"/>
            <a:ext cx="10411466" cy="2286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52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548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72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18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40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12/11/2024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4063706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69696" y="5679438"/>
            <a:ext cx="11887200" cy="680086"/>
          </a:xfrm>
        </p:spPr>
        <p:txBody>
          <a:bodyPr anchor="b">
            <a:normAutofit/>
          </a:bodyPr>
          <a:lstStyle>
            <a:lvl1pPr algn="l">
              <a:defRPr sz="288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75534" y="1118535"/>
            <a:ext cx="9871133" cy="3797971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69696" y="6359524"/>
            <a:ext cx="11887200" cy="592454"/>
          </a:xfrm>
        </p:spPr>
        <p:txBody>
          <a:bodyPr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12/11/2024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0257102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69695" y="731522"/>
            <a:ext cx="11887199" cy="3749039"/>
          </a:xfrm>
        </p:spPr>
        <p:txBody>
          <a:bodyPr anchor="ctr">
            <a:normAutofit/>
          </a:bodyPr>
          <a:lstStyle>
            <a:lvl1pPr algn="l">
              <a:defRPr sz="3840" b="0" cap="all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9693" y="5212080"/>
            <a:ext cx="11887200" cy="1737360"/>
          </a:xfrm>
        </p:spPr>
        <p:txBody>
          <a:bodyPr anchor="ctr">
            <a:normAutofit/>
          </a:bodyPr>
          <a:lstStyle>
            <a:lvl1pPr marL="0" indent="0" algn="l">
              <a:buNone/>
              <a:defRPr sz="24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12/11/2024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1143079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003934" y="944189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96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2525374" y="3291840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96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5455" y="731522"/>
            <a:ext cx="11155678" cy="3291839"/>
          </a:xfrm>
        </p:spPr>
        <p:txBody>
          <a:bodyPr anchor="ctr">
            <a:normAutofit/>
          </a:bodyPr>
          <a:lstStyle>
            <a:lvl1pPr algn="l">
              <a:defRPr sz="3840" b="0" cap="all">
                <a:solidFill>
                  <a:schemeClr val="tx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009775" y="4023360"/>
            <a:ext cx="10607042" cy="4572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548640" indent="0">
              <a:buFontTx/>
              <a:buNone/>
              <a:defRPr/>
            </a:lvl2pPr>
            <a:lvl3pPr marL="1097280" indent="0">
              <a:buFontTx/>
              <a:buNone/>
              <a:defRPr/>
            </a:lvl3pPr>
            <a:lvl4pPr marL="1645920" indent="0">
              <a:buFontTx/>
              <a:buNone/>
              <a:defRPr/>
            </a:lvl4pPr>
            <a:lvl5pPr marL="219456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9693" y="5212080"/>
            <a:ext cx="11887200" cy="173736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4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12/11/2024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4847567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69694" y="3970297"/>
            <a:ext cx="11887200" cy="1762560"/>
          </a:xfrm>
        </p:spPr>
        <p:txBody>
          <a:bodyPr anchor="b">
            <a:normAutofit/>
          </a:bodyPr>
          <a:lstStyle>
            <a:lvl1pPr algn="l">
              <a:defRPr sz="3840" b="0" cap="all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9693" y="5732857"/>
            <a:ext cx="11887201" cy="103248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4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12/11/2024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7506337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003934" y="944189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96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2525374" y="3291840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96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5455" y="731522"/>
            <a:ext cx="11155678" cy="3291839"/>
          </a:xfrm>
        </p:spPr>
        <p:txBody>
          <a:bodyPr anchor="ctr">
            <a:normAutofit/>
          </a:bodyPr>
          <a:lstStyle>
            <a:lvl1pPr algn="l">
              <a:defRPr sz="384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9694" y="4663440"/>
            <a:ext cx="11887200" cy="10668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8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9693" y="5730240"/>
            <a:ext cx="11887200" cy="1219200"/>
          </a:xfrm>
        </p:spPr>
        <p:txBody>
          <a:bodyPr anchor="t">
            <a:normAutofit/>
          </a:bodyPr>
          <a:lstStyle>
            <a:lvl1pPr marL="0" indent="0" algn="l">
              <a:buNone/>
              <a:defRPr sz="216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12/11/2024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336275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69695" y="731522"/>
            <a:ext cx="11887199" cy="329183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9694" y="4206240"/>
            <a:ext cx="11887200" cy="100584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336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9693" y="5212080"/>
            <a:ext cx="11887200" cy="1737360"/>
          </a:xfrm>
        </p:spPr>
        <p:txBody>
          <a:bodyPr anchor="t">
            <a:normAutofit/>
          </a:bodyPr>
          <a:lstStyle>
            <a:lvl1pPr marL="0" indent="0" algn="l">
              <a:buNone/>
              <a:defRPr sz="216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12/11/2024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1534678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369695" y="731520"/>
            <a:ext cx="11887198" cy="22860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12/11/2024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5364069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604278" y="731520"/>
            <a:ext cx="2652617" cy="6217921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69694" y="731520"/>
            <a:ext cx="9052560" cy="6217920"/>
          </a:xfrm>
        </p:spPr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12/11/2024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7511722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2670814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20485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12/11/2024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1813863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2217541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4407233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3368186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9348706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1180788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3613501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930922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1216" y="3970297"/>
            <a:ext cx="10424160" cy="1762560"/>
          </a:xfrm>
        </p:spPr>
        <p:txBody>
          <a:bodyPr anchor="b"/>
          <a:lstStyle>
            <a:lvl1pPr algn="r">
              <a:defRPr sz="4800" b="0" cap="all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01214" y="5732857"/>
            <a:ext cx="10424161" cy="1032480"/>
          </a:xfrm>
        </p:spPr>
        <p:txBody>
          <a:bodyPr anchor="t">
            <a:normAutofit/>
          </a:bodyPr>
          <a:lstStyle>
            <a:lvl1pPr marL="0" indent="0" algn="r">
              <a:buNone/>
              <a:defRPr sz="24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12/11/2024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3918172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69694" y="3200400"/>
            <a:ext cx="5852160" cy="3749041"/>
          </a:xfrm>
        </p:spPr>
        <p:txBody>
          <a:bodyPr>
            <a:normAutofit/>
          </a:bodyPr>
          <a:lstStyle>
            <a:lvl1pPr>
              <a:defRPr sz="2160"/>
            </a:lvl1pPr>
            <a:lvl2pPr>
              <a:defRPr sz="1920"/>
            </a:lvl2pPr>
            <a:lvl3pPr>
              <a:defRPr sz="1680"/>
            </a:lvl3pPr>
            <a:lvl4pPr>
              <a:defRPr sz="1440"/>
            </a:lvl4pPr>
            <a:lvl5pPr>
              <a:defRPr sz="1440"/>
            </a:lvl5pPr>
            <a:lvl6pPr>
              <a:defRPr sz="1440"/>
            </a:lvl6pPr>
            <a:lvl7pPr>
              <a:defRPr sz="1440"/>
            </a:lvl7pPr>
            <a:lvl8pPr>
              <a:defRPr sz="1440"/>
            </a:lvl8pPr>
            <a:lvl9pPr>
              <a:defRPr sz="144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04734" y="3200400"/>
            <a:ext cx="5852160" cy="3749040"/>
          </a:xfrm>
        </p:spPr>
        <p:txBody>
          <a:bodyPr>
            <a:normAutofit/>
          </a:bodyPr>
          <a:lstStyle>
            <a:lvl1pPr>
              <a:defRPr sz="2160"/>
            </a:lvl1pPr>
            <a:lvl2pPr>
              <a:defRPr sz="1920"/>
            </a:lvl2pPr>
            <a:lvl3pPr>
              <a:defRPr sz="1680"/>
            </a:lvl3pPr>
            <a:lvl4pPr>
              <a:defRPr sz="1440"/>
            </a:lvl4pPr>
            <a:lvl5pPr>
              <a:defRPr sz="1440"/>
            </a:lvl5pPr>
            <a:lvl6pPr>
              <a:defRPr sz="1440"/>
            </a:lvl6pPr>
            <a:lvl7pPr>
              <a:defRPr sz="1440"/>
            </a:lvl7pPr>
            <a:lvl8pPr>
              <a:defRPr sz="1440"/>
            </a:lvl8pPr>
            <a:lvl9pPr>
              <a:defRPr sz="144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12/11/2024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6745507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15137" y="3190240"/>
            <a:ext cx="5506717" cy="691514"/>
          </a:xfrm>
        </p:spPr>
        <p:txBody>
          <a:bodyPr anchor="b">
            <a:noAutofit/>
          </a:bodyPr>
          <a:lstStyle>
            <a:lvl1pPr marL="0" indent="0">
              <a:buNone/>
              <a:defRPr sz="3360" b="0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69694" y="3891915"/>
            <a:ext cx="5852160" cy="3057524"/>
          </a:xfrm>
        </p:spPr>
        <p:txBody>
          <a:bodyPr anchor="t">
            <a:normAutofit/>
          </a:bodyPr>
          <a:lstStyle>
            <a:lvl1pPr>
              <a:defRPr sz="2160"/>
            </a:lvl1pPr>
            <a:lvl2pPr>
              <a:defRPr sz="1920"/>
            </a:lvl2pPr>
            <a:lvl3pPr>
              <a:defRPr sz="1680"/>
            </a:lvl3pPr>
            <a:lvl4pPr>
              <a:defRPr sz="1440"/>
            </a:lvl4pPr>
            <a:lvl5pPr>
              <a:defRPr sz="1440"/>
            </a:lvl5pPr>
            <a:lvl6pPr>
              <a:defRPr sz="1440"/>
            </a:lvl6pPr>
            <a:lvl7pPr>
              <a:defRPr sz="1440"/>
            </a:lvl7pPr>
            <a:lvl8pPr>
              <a:defRPr sz="1440"/>
            </a:lvl8pPr>
            <a:lvl9pPr>
              <a:defRPr sz="144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731760" y="3200400"/>
            <a:ext cx="5525136" cy="691514"/>
          </a:xfrm>
        </p:spPr>
        <p:txBody>
          <a:bodyPr anchor="b">
            <a:noAutofit/>
          </a:bodyPr>
          <a:lstStyle>
            <a:lvl1pPr marL="0" indent="0">
              <a:buNone/>
              <a:defRPr sz="3360" b="0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04735" y="3891915"/>
            <a:ext cx="5852161" cy="3057524"/>
          </a:xfrm>
        </p:spPr>
        <p:txBody>
          <a:bodyPr anchor="t">
            <a:normAutofit/>
          </a:bodyPr>
          <a:lstStyle>
            <a:lvl1pPr>
              <a:defRPr sz="2160"/>
            </a:lvl1pPr>
            <a:lvl2pPr>
              <a:defRPr sz="1920"/>
            </a:lvl2pPr>
            <a:lvl3pPr>
              <a:defRPr sz="1680"/>
            </a:lvl3pPr>
            <a:lvl4pPr>
              <a:defRPr sz="1440"/>
            </a:lvl4pPr>
            <a:lvl5pPr>
              <a:defRPr sz="1440"/>
            </a:lvl5pPr>
            <a:lvl6pPr>
              <a:defRPr sz="1440"/>
            </a:lvl6pPr>
            <a:lvl7pPr>
              <a:defRPr sz="1440"/>
            </a:lvl7pPr>
            <a:lvl8pPr>
              <a:defRPr sz="1440"/>
            </a:lvl8pPr>
            <a:lvl9pPr>
              <a:defRPr sz="144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12/11/2024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1406718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12/11/2024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6800038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12/11/2024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3397809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69694" y="1920240"/>
            <a:ext cx="4258945" cy="1645920"/>
          </a:xfrm>
        </p:spPr>
        <p:txBody>
          <a:bodyPr anchor="b">
            <a:normAutofit/>
          </a:bodyPr>
          <a:lstStyle>
            <a:lvl1pPr algn="l">
              <a:defRPr sz="288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24575" y="731521"/>
            <a:ext cx="7132321" cy="6217920"/>
          </a:xfrm>
        </p:spPr>
        <p:txBody>
          <a:bodyPr anchor="ctr">
            <a:normAutofit/>
          </a:bodyPr>
          <a:lstStyle>
            <a:lvl1pPr>
              <a:defRPr sz="2400"/>
            </a:lvl1pPr>
            <a:lvl2pPr>
              <a:defRPr sz="2160"/>
            </a:lvl2pPr>
            <a:lvl3pPr>
              <a:defRPr sz="1920"/>
            </a:lvl3pPr>
            <a:lvl4pPr>
              <a:defRPr sz="1680"/>
            </a:lvl4pPr>
            <a:lvl5pPr>
              <a:defRPr sz="1680"/>
            </a:lvl5pPr>
            <a:lvl6pPr>
              <a:defRPr sz="1680"/>
            </a:lvl6pPr>
            <a:lvl7pPr>
              <a:defRPr sz="1680"/>
            </a:lvl7pPr>
            <a:lvl8pPr>
              <a:defRPr sz="1680"/>
            </a:lvl8pPr>
            <a:lvl9pPr>
              <a:defRPr sz="168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69694" y="3566160"/>
            <a:ext cx="4258945" cy="2194560"/>
          </a:xfrm>
        </p:spPr>
        <p:txBody>
          <a:bodyPr>
            <a:normAutofit/>
          </a:bodyPr>
          <a:lstStyle>
            <a:lvl1pPr marL="0" indent="0">
              <a:buNone/>
              <a:defRPr sz="192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12/11/2024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5519969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69694" y="1920240"/>
            <a:ext cx="6400801" cy="1645920"/>
          </a:xfrm>
        </p:spPr>
        <p:txBody>
          <a:bodyPr anchor="b">
            <a:normAutofit/>
          </a:bodyPr>
          <a:lstStyle>
            <a:lvl1pPr algn="l">
              <a:defRPr sz="336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920480" y="-21946"/>
            <a:ext cx="3931919" cy="8284464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69694" y="3566160"/>
            <a:ext cx="6400801" cy="2194560"/>
          </a:xfrm>
        </p:spPr>
        <p:txBody>
          <a:bodyPr>
            <a:normAutofit/>
          </a:bodyPr>
          <a:lstStyle>
            <a:lvl1pPr marL="0" indent="0">
              <a:buNone/>
              <a:defRPr sz="216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79054" y="7059931"/>
            <a:ext cx="1097280" cy="438150"/>
          </a:xfrm>
        </p:spPr>
        <p:txBody>
          <a:bodyPr/>
          <a:lstStyle/>
          <a:p>
            <a:fld id="{C764DE79-268F-4C1A-8933-263129D2AF90}" type="datetimeFigureOut">
              <a:rPr lang="en-US" smtClean="0"/>
              <a:t>12/11/2024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369694" y="7059931"/>
            <a:ext cx="6126480" cy="43815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2891135" y="7059931"/>
            <a:ext cx="387080" cy="438150"/>
          </a:xfrm>
        </p:spPr>
        <p:txBody>
          <a:bodyPr/>
          <a:lstStyle/>
          <a:p>
            <a:fld id="{48F63A3B-78C7-47BE-AE5E-E10140E04643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3320153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69695" y="731520"/>
            <a:ext cx="11887198" cy="2286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9695" y="3200400"/>
            <a:ext cx="11887198" cy="37490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05134" y="7059931"/>
            <a:ext cx="19202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8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C764DE79-268F-4C1A-8933-263129D2AF90}" type="datetimeFigureOut">
              <a:rPr lang="en-US" smtClean="0"/>
              <a:t>12/11/2024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69694" y="7059931"/>
            <a:ext cx="905256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8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616815" y="7059931"/>
            <a:ext cx="66140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8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587268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  <p:sldLayoutId id="2147483696" r:id="rId14"/>
    <p:sldLayoutId id="2147483697" r:id="rId15"/>
    <p:sldLayoutId id="2147483698" r:id="rId16"/>
    <p:sldLayoutId id="2147483699" r:id="rId17"/>
    <p:sldLayoutId id="2147483700" r:id="rId18"/>
    <p:sldLayoutId id="2147483701" r:id="rId19"/>
    <p:sldLayoutId id="2147483702" r:id="rId20"/>
    <p:sldLayoutId id="2147483703" r:id="rId21"/>
    <p:sldLayoutId id="2147483704" r:id="rId22"/>
    <p:sldLayoutId id="2147483705" r:id="rId23"/>
    <p:sldLayoutId id="2147483706" r:id="rId24"/>
    <p:sldLayoutId id="2147483708" r:id="rId25"/>
    <p:sldLayoutId id="2147483709" r:id="rId26"/>
  </p:sldLayoutIdLst>
  <p:hf sldNum="0" hdr="0" ftr="0" dt="0"/>
  <p:txStyles>
    <p:titleStyle>
      <a:lvl1pPr algn="l" defTabSz="548640" rtl="0" eaLnBrk="1" latinLnBrk="0" hangingPunct="1">
        <a:spcBef>
          <a:spcPct val="0"/>
        </a:spcBef>
        <a:buNone/>
        <a:defRPr sz="384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548640" rtl="0" eaLnBrk="1" latinLnBrk="0" hangingPunct="1">
        <a:spcBef>
          <a:spcPct val="20000"/>
        </a:spcBef>
        <a:spcAft>
          <a:spcPts val="720"/>
        </a:spcAft>
        <a:buClr>
          <a:schemeClr val="tx1"/>
        </a:buClr>
        <a:buSzPct val="100000"/>
        <a:buFont typeface="Arial"/>
        <a:buChar char="•"/>
        <a:defRPr sz="2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891540" indent="-342900" algn="l" defTabSz="548640" rtl="0" eaLnBrk="1" latinLnBrk="0" hangingPunct="1">
        <a:spcBef>
          <a:spcPct val="20000"/>
        </a:spcBef>
        <a:spcAft>
          <a:spcPts val="720"/>
        </a:spcAft>
        <a:buClr>
          <a:schemeClr val="tx1"/>
        </a:buClr>
        <a:buSzPct val="100000"/>
        <a:buFont typeface="Arial"/>
        <a:buChar char="•"/>
        <a:defRPr sz="216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440180" indent="-342900" algn="l" defTabSz="548640" rtl="0" eaLnBrk="1" latinLnBrk="0" hangingPunct="1">
        <a:spcBef>
          <a:spcPct val="20000"/>
        </a:spcBef>
        <a:spcAft>
          <a:spcPts val="720"/>
        </a:spcAft>
        <a:buClr>
          <a:schemeClr val="tx1"/>
        </a:buClr>
        <a:buSzPct val="100000"/>
        <a:buFont typeface="Arial"/>
        <a:buChar char="•"/>
        <a:defRPr sz="192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851660" indent="-205740" algn="l" defTabSz="548640" rtl="0" eaLnBrk="1" latinLnBrk="0" hangingPunct="1">
        <a:spcBef>
          <a:spcPct val="20000"/>
        </a:spcBef>
        <a:spcAft>
          <a:spcPts val="720"/>
        </a:spcAft>
        <a:buClr>
          <a:schemeClr val="tx1"/>
        </a:buClr>
        <a:buSzPct val="100000"/>
        <a:buFont typeface="Arial"/>
        <a:buChar char="•"/>
        <a:defRPr sz="168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400300" indent="-205740" algn="l" defTabSz="548640" rtl="0" eaLnBrk="1" latinLnBrk="0" hangingPunct="1">
        <a:spcBef>
          <a:spcPct val="20000"/>
        </a:spcBef>
        <a:spcAft>
          <a:spcPts val="720"/>
        </a:spcAft>
        <a:buClr>
          <a:schemeClr val="tx1"/>
        </a:buClr>
        <a:buSzPct val="100000"/>
        <a:buFont typeface="Arial"/>
        <a:buChar char="•"/>
        <a:defRPr sz="168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3017520" indent="-274320" algn="l" defTabSz="548640" rtl="0" eaLnBrk="1" latinLnBrk="0" hangingPunct="1">
        <a:spcBef>
          <a:spcPct val="20000"/>
        </a:spcBef>
        <a:spcAft>
          <a:spcPts val="720"/>
        </a:spcAft>
        <a:buClr>
          <a:schemeClr val="tx1"/>
        </a:buClr>
        <a:buSzPct val="100000"/>
        <a:buFont typeface="Arial"/>
        <a:buChar char="•"/>
        <a:defRPr sz="144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3566160" indent="-274320" algn="l" defTabSz="548640" rtl="0" eaLnBrk="1" latinLnBrk="0" hangingPunct="1">
        <a:spcBef>
          <a:spcPct val="20000"/>
        </a:spcBef>
        <a:spcAft>
          <a:spcPts val="720"/>
        </a:spcAft>
        <a:buClr>
          <a:schemeClr val="tx1"/>
        </a:buClr>
        <a:buSzPct val="100000"/>
        <a:buFont typeface="Arial"/>
        <a:buChar char="•"/>
        <a:defRPr sz="144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4114800" indent="-274320" algn="l" defTabSz="548640" rtl="0" eaLnBrk="1" latinLnBrk="0" hangingPunct="1">
        <a:spcBef>
          <a:spcPct val="20000"/>
        </a:spcBef>
        <a:spcAft>
          <a:spcPts val="720"/>
        </a:spcAft>
        <a:buClr>
          <a:schemeClr val="tx1"/>
        </a:buClr>
        <a:buSzPct val="100000"/>
        <a:buFont typeface="Arial"/>
        <a:buChar char="•"/>
        <a:defRPr sz="144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4663440" indent="-274320" algn="l" defTabSz="548640" rtl="0" eaLnBrk="1" latinLnBrk="0" hangingPunct="1">
        <a:spcBef>
          <a:spcPct val="20000"/>
        </a:spcBef>
        <a:spcAft>
          <a:spcPts val="720"/>
        </a:spcAft>
        <a:buClr>
          <a:schemeClr val="tx1"/>
        </a:buClr>
        <a:buSzPct val="100000"/>
        <a:buFont typeface="Arial"/>
        <a:buChar char="•"/>
        <a:defRPr sz="144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9"/>
          <p:cNvSpPr txBox="1"/>
          <p:nvPr/>
        </p:nvSpPr>
        <p:spPr>
          <a:xfrm>
            <a:off x="171463" y="3339225"/>
            <a:ext cx="14284742" cy="28778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s-MX" sz="4450" dirty="0">
                <a:solidFill>
                  <a:srgbClr val="F2E782"/>
                </a:solidFill>
                <a:latin typeface="Prata" pitchFamily="34" charset="0"/>
                <a:sym typeface="Poppins Bold"/>
              </a:rPr>
              <a:t>Innovación en la Búsqueda de Empleo: Un Análisis Estratégico</a:t>
            </a:r>
          </a:p>
          <a:p>
            <a:pPr algn="ctr">
              <a:lnSpc>
                <a:spcPts val="12850"/>
              </a:lnSpc>
            </a:pPr>
            <a:endParaRPr lang="es-MX" sz="9160" b="1" dirty="0">
              <a:solidFill>
                <a:srgbClr val="013362"/>
              </a:solidFill>
              <a:latin typeface="Poppins Bold"/>
              <a:ea typeface="Poppins Bold"/>
              <a:cs typeface="Poppins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2811146" y="1826521"/>
            <a:ext cx="9229664" cy="15082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50"/>
              </a:lnSpc>
            </a:pPr>
            <a:r>
              <a:rPr lang="es-MX" sz="9160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Grupo 3</a:t>
            </a:r>
            <a:endParaRPr lang="es-MX" sz="9178" b="1" dirty="0">
              <a:solidFill>
                <a:srgbClr val="FFFFFF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987108" y="1129291"/>
            <a:ext cx="10070091" cy="9826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835"/>
              </a:lnSpc>
            </a:pPr>
            <a:r>
              <a:rPr lang="es-MX" sz="4320" b="1" i="1" dirty="0">
                <a:solidFill>
                  <a:srgbClr val="FFFFFF"/>
                </a:solidFill>
                <a:latin typeface="Times New Roman"/>
                <a:ea typeface="Poppins Bold"/>
                <a:cs typeface="Poppins Bold"/>
                <a:sym typeface="Poppins Bold"/>
              </a:rPr>
              <a:t>Universidad de las fuerzas armadas "ESPE"</a:t>
            </a:r>
            <a:endParaRPr lang="es-MX" sz="4320" b="1" i="1" dirty="0">
              <a:solidFill>
                <a:srgbClr val="FFFFFF"/>
              </a:solidFill>
              <a:latin typeface="Times New Roman"/>
              <a:ea typeface="Poppins Bold"/>
              <a:cs typeface="Poppins 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082614" y="5147599"/>
            <a:ext cx="11554248" cy="23637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s-MX" sz="2560" b="1" dirty="0">
                <a:solidFill>
                  <a:srgbClr val="FFFFFF"/>
                </a:solidFill>
                <a:ea typeface="+mn-lt"/>
                <a:cs typeface="+mn-lt"/>
                <a:sym typeface="Poppins Bold"/>
              </a:rPr>
              <a:t>Proyecto desarrollado por: </a:t>
            </a:r>
            <a:r>
              <a:rPr lang="es-MX" sz="2560" dirty="0">
                <a:solidFill>
                  <a:srgbClr val="FFFFFF"/>
                </a:solidFill>
                <a:ea typeface="+mn-lt"/>
                <a:cs typeface="+mn-lt"/>
                <a:sym typeface="Poppins Bold"/>
              </a:rPr>
              <a:t>Klever Jami, Benavides Xavier, Gabriel </a:t>
            </a:r>
            <a:r>
              <a:rPr lang="es-MX" sz="2560" dirty="0" err="1">
                <a:solidFill>
                  <a:srgbClr val="FFFFFF"/>
                </a:solidFill>
                <a:ea typeface="+mn-lt"/>
                <a:cs typeface="+mn-lt"/>
                <a:sym typeface="Poppins Bold"/>
              </a:rPr>
              <a:t>Suasnavas</a:t>
            </a:r>
            <a:r>
              <a:rPr lang="es-MX" sz="2560" dirty="0">
                <a:solidFill>
                  <a:srgbClr val="FFFFFF"/>
                </a:solidFill>
                <a:ea typeface="+mn-lt"/>
                <a:cs typeface="+mn-lt"/>
                <a:sym typeface="Poppins Bold"/>
              </a:rPr>
              <a:t>, </a:t>
            </a:r>
            <a:r>
              <a:rPr lang="es-MX" sz="2560" dirty="0" err="1">
                <a:solidFill>
                  <a:srgbClr val="FFFFFF"/>
                </a:solidFill>
                <a:ea typeface="+mn-lt"/>
                <a:cs typeface="+mn-lt"/>
                <a:sym typeface="Poppins Bold"/>
              </a:rPr>
              <a:t>Ivan</a:t>
            </a:r>
            <a:r>
              <a:rPr lang="es-MX" sz="2560" dirty="0">
                <a:solidFill>
                  <a:srgbClr val="FFFFFF"/>
                </a:solidFill>
                <a:ea typeface="+mn-lt"/>
                <a:cs typeface="+mn-lt"/>
                <a:sym typeface="Poppins Bold"/>
              </a:rPr>
              <a:t> </a:t>
            </a:r>
            <a:r>
              <a:rPr lang="es-MX" sz="2560" dirty="0" err="1">
                <a:solidFill>
                  <a:srgbClr val="FFFFFF"/>
                </a:solidFill>
                <a:ea typeface="+mn-lt"/>
                <a:cs typeface="+mn-lt"/>
                <a:sym typeface="Poppins Bold"/>
              </a:rPr>
              <a:t>Yacelga</a:t>
            </a:r>
            <a:endParaRPr lang="es-MX" sz="2560" dirty="0">
              <a:solidFill>
                <a:srgbClr val="FFFFFF"/>
              </a:solidFill>
              <a:ea typeface="Calibri"/>
              <a:cs typeface="Calibri"/>
            </a:endParaRPr>
          </a:p>
          <a:p>
            <a:pPr algn="ctr"/>
            <a:endParaRPr lang="es-MX" sz="2560" dirty="0">
              <a:solidFill>
                <a:srgbClr val="FFFFFF"/>
              </a:solidFill>
              <a:ea typeface="+mn-lt"/>
              <a:cs typeface="+mn-lt"/>
            </a:endParaRPr>
          </a:p>
          <a:p>
            <a:pPr algn="ctr"/>
            <a:r>
              <a:rPr lang="es-MX" sz="2560" b="1" dirty="0">
                <a:solidFill>
                  <a:srgbClr val="FFFFFF"/>
                </a:solidFill>
                <a:ea typeface="+mn-lt"/>
                <a:cs typeface="+mn-lt"/>
                <a:sym typeface="Poppins Bold"/>
              </a:rPr>
              <a:t>Curso:</a:t>
            </a:r>
            <a:r>
              <a:rPr lang="es-MX" sz="2560" dirty="0">
                <a:solidFill>
                  <a:srgbClr val="FFFFFF"/>
                </a:solidFill>
                <a:ea typeface="+mn-lt"/>
                <a:cs typeface="+mn-lt"/>
                <a:sym typeface="Poppins Bold"/>
              </a:rPr>
              <a:t> Fundamentos de Ingeniería de Software</a:t>
            </a:r>
            <a:endParaRPr lang="es-MX" sz="2560" dirty="0">
              <a:ea typeface="Calibri"/>
              <a:cs typeface="Calibri"/>
            </a:endParaRPr>
          </a:p>
          <a:p>
            <a:pPr algn="ctr"/>
            <a:endParaRPr lang="es-MX" sz="2560" b="1" dirty="0">
              <a:solidFill>
                <a:srgbClr val="FFFFFF"/>
              </a:solidFill>
              <a:ea typeface="+mn-lt"/>
              <a:cs typeface="+mn-lt"/>
            </a:endParaRPr>
          </a:p>
          <a:p>
            <a:pPr algn="ctr"/>
            <a:r>
              <a:rPr lang="es-MX" sz="2560" b="1" dirty="0">
                <a:solidFill>
                  <a:srgbClr val="FFFFFF"/>
                </a:solidFill>
                <a:ea typeface="+mn-lt"/>
                <a:cs typeface="+mn-lt"/>
                <a:sym typeface="Poppins Bold"/>
              </a:rPr>
              <a:t>Fecha: </a:t>
            </a:r>
            <a:r>
              <a:rPr lang="es-MX" sz="2560" dirty="0">
                <a:solidFill>
                  <a:srgbClr val="FFFFFF"/>
                </a:solidFill>
                <a:ea typeface="+mn-lt"/>
                <a:cs typeface="+mn-lt"/>
                <a:sym typeface="Poppins Bold"/>
              </a:rPr>
              <a:t>03/12/2024</a:t>
            </a:r>
            <a:endParaRPr lang="es-MX" sz="2560" dirty="0">
              <a:solidFill>
                <a:srgbClr val="FFFFFF"/>
              </a:solidFill>
              <a:ea typeface="Calibri"/>
              <a:cs typeface="Calibri"/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60770" y="740331"/>
            <a:ext cx="7795260" cy="1204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700"/>
              </a:lnSpc>
              <a:buNone/>
            </a:pPr>
            <a:r>
              <a:rPr lang="en-US" sz="40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Resultados Esperados: Hacia un Prototipo Funcional</a:t>
            </a:r>
            <a:endParaRPr lang="en-US" sz="4000" dirty="0"/>
          </a:p>
        </p:txBody>
      </p:sp>
      <p:sp>
        <p:nvSpPr>
          <p:cNvPr id="4" name="Shape 1"/>
          <p:cNvSpPr/>
          <p:nvPr/>
        </p:nvSpPr>
        <p:spPr>
          <a:xfrm>
            <a:off x="6438305" y="2233493"/>
            <a:ext cx="22860" cy="5255657"/>
          </a:xfrm>
          <a:prstGeom prst="roundRect">
            <a:avLst>
              <a:gd name="adj" fmla="val 126432"/>
            </a:avLst>
          </a:prstGeom>
          <a:solidFill>
            <a:srgbClr val="535455"/>
          </a:solidFill>
          <a:ln/>
        </p:spPr>
        <p:txBody>
          <a:bodyPr/>
          <a:lstStyle/>
          <a:p>
            <a:endParaRPr lang="es-MX" sz="2000"/>
          </a:p>
        </p:txBody>
      </p:sp>
      <p:sp>
        <p:nvSpPr>
          <p:cNvPr id="5" name="Shape 2"/>
          <p:cNvSpPr/>
          <p:nvPr/>
        </p:nvSpPr>
        <p:spPr>
          <a:xfrm>
            <a:off x="6643628" y="2655451"/>
            <a:ext cx="674370" cy="22860"/>
          </a:xfrm>
          <a:prstGeom prst="roundRect">
            <a:avLst>
              <a:gd name="adj" fmla="val 126432"/>
            </a:avLst>
          </a:prstGeom>
          <a:solidFill>
            <a:srgbClr val="535455"/>
          </a:solidFill>
          <a:ln/>
        </p:spPr>
        <p:txBody>
          <a:bodyPr/>
          <a:lstStyle/>
          <a:p>
            <a:endParaRPr lang="es-MX" sz="2000"/>
          </a:p>
        </p:txBody>
      </p:sp>
      <p:sp>
        <p:nvSpPr>
          <p:cNvPr id="6" name="Shape 3"/>
          <p:cNvSpPr/>
          <p:nvPr/>
        </p:nvSpPr>
        <p:spPr>
          <a:xfrm>
            <a:off x="6232981" y="2450187"/>
            <a:ext cx="433507" cy="433507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  <p:txBody>
          <a:bodyPr/>
          <a:lstStyle/>
          <a:p>
            <a:endParaRPr lang="es-MX" sz="2000"/>
          </a:p>
        </p:txBody>
      </p:sp>
      <p:sp>
        <p:nvSpPr>
          <p:cNvPr id="7" name="Text 4"/>
          <p:cNvSpPr/>
          <p:nvPr/>
        </p:nvSpPr>
        <p:spPr>
          <a:xfrm>
            <a:off x="6399907" y="2522458"/>
            <a:ext cx="99655" cy="2889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4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1</a:t>
            </a:r>
            <a:endParaRPr lang="en-US" sz="2400" dirty="0"/>
          </a:p>
        </p:txBody>
      </p:sp>
      <p:sp>
        <p:nvSpPr>
          <p:cNvPr id="8" name="Text 5"/>
          <p:cNvSpPr/>
          <p:nvPr/>
        </p:nvSpPr>
        <p:spPr>
          <a:xfrm>
            <a:off x="7509391" y="2426137"/>
            <a:ext cx="2408515" cy="3009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0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Prototipo Funcional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7509391" y="2842617"/>
            <a:ext cx="6446639" cy="9244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Se espera que al final del proyecto se tenga una aplicación funcional que permita a los estudiantes registrar sus datos y buscar empleos básicos.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6643628" y="4574262"/>
            <a:ext cx="674370" cy="22860"/>
          </a:xfrm>
          <a:prstGeom prst="roundRect">
            <a:avLst>
              <a:gd name="adj" fmla="val 126432"/>
            </a:avLst>
          </a:prstGeom>
          <a:solidFill>
            <a:srgbClr val="535455"/>
          </a:solidFill>
          <a:ln/>
        </p:spPr>
        <p:txBody>
          <a:bodyPr/>
          <a:lstStyle/>
          <a:p>
            <a:endParaRPr lang="es-MX" sz="2000"/>
          </a:p>
        </p:txBody>
      </p:sp>
      <p:sp>
        <p:nvSpPr>
          <p:cNvPr id="11" name="Shape 8"/>
          <p:cNvSpPr/>
          <p:nvPr/>
        </p:nvSpPr>
        <p:spPr>
          <a:xfrm>
            <a:off x="6232981" y="4368998"/>
            <a:ext cx="433507" cy="433507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  <p:txBody>
          <a:bodyPr/>
          <a:lstStyle/>
          <a:p>
            <a:endParaRPr lang="es-MX" sz="2000"/>
          </a:p>
        </p:txBody>
      </p:sp>
      <p:sp>
        <p:nvSpPr>
          <p:cNvPr id="12" name="Text 9"/>
          <p:cNvSpPr/>
          <p:nvPr/>
        </p:nvSpPr>
        <p:spPr>
          <a:xfrm>
            <a:off x="6361093" y="4441269"/>
            <a:ext cx="177165" cy="2889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4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</a:t>
            </a:r>
            <a:endParaRPr lang="en-US" sz="2400" dirty="0"/>
          </a:p>
        </p:txBody>
      </p:sp>
      <p:sp>
        <p:nvSpPr>
          <p:cNvPr id="13" name="Text 10"/>
          <p:cNvSpPr/>
          <p:nvPr/>
        </p:nvSpPr>
        <p:spPr>
          <a:xfrm>
            <a:off x="7509391" y="4344948"/>
            <a:ext cx="2431613" cy="3009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0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Aprendizaje Práctico</a:t>
            </a:r>
            <a:endParaRPr lang="en-US" sz="2000" dirty="0"/>
          </a:p>
        </p:txBody>
      </p:sp>
      <p:sp>
        <p:nvSpPr>
          <p:cNvPr id="14" name="Text 11"/>
          <p:cNvSpPr/>
          <p:nvPr/>
        </p:nvSpPr>
        <p:spPr>
          <a:xfrm>
            <a:off x="7509391" y="4761428"/>
            <a:ext cx="6446639" cy="6162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El equipo aprenderá cómo desarrollar una aplicación web desde cero, utilizando C para la lógica de backend y HTML/CSS para el frontend.</a:t>
            </a: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6643628" y="6184940"/>
            <a:ext cx="674370" cy="22860"/>
          </a:xfrm>
          <a:prstGeom prst="roundRect">
            <a:avLst>
              <a:gd name="adj" fmla="val 126432"/>
            </a:avLst>
          </a:prstGeom>
          <a:solidFill>
            <a:srgbClr val="535455"/>
          </a:solidFill>
          <a:ln/>
        </p:spPr>
        <p:txBody>
          <a:bodyPr/>
          <a:lstStyle/>
          <a:p>
            <a:endParaRPr lang="es-MX" sz="2000"/>
          </a:p>
        </p:txBody>
      </p:sp>
      <p:sp>
        <p:nvSpPr>
          <p:cNvPr id="16" name="Shape 13"/>
          <p:cNvSpPr/>
          <p:nvPr/>
        </p:nvSpPr>
        <p:spPr>
          <a:xfrm>
            <a:off x="6232981" y="5979676"/>
            <a:ext cx="433507" cy="433507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  <p:txBody>
          <a:bodyPr/>
          <a:lstStyle/>
          <a:p>
            <a:endParaRPr lang="es-MX" sz="2000"/>
          </a:p>
        </p:txBody>
      </p:sp>
      <p:sp>
        <p:nvSpPr>
          <p:cNvPr id="17" name="Text 14"/>
          <p:cNvSpPr/>
          <p:nvPr/>
        </p:nvSpPr>
        <p:spPr>
          <a:xfrm>
            <a:off x="6360140" y="6051947"/>
            <a:ext cx="179189" cy="2889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4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3</a:t>
            </a:r>
            <a:endParaRPr lang="en-US" sz="2400" dirty="0"/>
          </a:p>
        </p:txBody>
      </p:sp>
      <p:sp>
        <p:nvSpPr>
          <p:cNvPr id="18" name="Text 15"/>
          <p:cNvSpPr/>
          <p:nvPr/>
        </p:nvSpPr>
        <p:spPr>
          <a:xfrm>
            <a:off x="7509391" y="5955625"/>
            <a:ext cx="2801898" cy="3009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0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Satisfacción del Usuario</a:t>
            </a:r>
            <a:endParaRPr lang="en-US" sz="2000" dirty="0"/>
          </a:p>
        </p:txBody>
      </p:sp>
      <p:sp>
        <p:nvSpPr>
          <p:cNvPr id="19" name="Text 16"/>
          <p:cNvSpPr/>
          <p:nvPr/>
        </p:nvSpPr>
        <p:spPr>
          <a:xfrm>
            <a:off x="7509391" y="6372106"/>
            <a:ext cx="6446639" cy="9244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Los estudiantes deberán poder ver ofertas de empleo y crear un perfil básico en la plataforma, lo que les permitirá comenzar su proceso de búsqueda de empleo de manera sencilla.</a:t>
            </a:r>
            <a:endParaRPr lang="en-US" sz="16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303639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171170" y="110619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8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Fortalezas</a:t>
            </a:r>
            <a:endParaRPr lang="en-US" sz="4800" dirty="0"/>
          </a:p>
        </p:txBody>
      </p:sp>
      <p:sp>
        <p:nvSpPr>
          <p:cNvPr id="4" name="Shape 1"/>
          <p:cNvSpPr/>
          <p:nvPr/>
        </p:nvSpPr>
        <p:spPr>
          <a:xfrm>
            <a:off x="4171170" y="2155139"/>
            <a:ext cx="3664863" cy="4452138"/>
          </a:xfrm>
          <a:prstGeom prst="roundRect">
            <a:avLst>
              <a:gd name="adj" fmla="val 928"/>
            </a:avLst>
          </a:prstGeom>
          <a:solidFill>
            <a:srgbClr val="3A3B3C"/>
          </a:solidFill>
          <a:ln/>
        </p:spPr>
        <p:txBody>
          <a:bodyPr/>
          <a:lstStyle/>
          <a:p>
            <a:endParaRPr lang="es-MX" sz="2000"/>
          </a:p>
        </p:txBody>
      </p:sp>
      <p:sp>
        <p:nvSpPr>
          <p:cNvPr id="5" name="Text 2"/>
          <p:cNvSpPr/>
          <p:nvPr/>
        </p:nvSpPr>
        <p:spPr>
          <a:xfrm>
            <a:off x="4397984" y="238195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8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Demanda creciente</a:t>
            </a:r>
            <a:endParaRPr lang="en-US" sz="2800" dirty="0"/>
          </a:p>
        </p:txBody>
      </p:sp>
      <p:sp>
        <p:nvSpPr>
          <p:cNvPr id="6" name="Text 3"/>
          <p:cNvSpPr/>
          <p:nvPr/>
        </p:nvSpPr>
        <p:spPr>
          <a:xfrm>
            <a:off x="4397984" y="2872371"/>
            <a:ext cx="3211235" cy="29032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0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Una demanda creciente de empleo para recién egresados los cuales enfrentan desafíos significativos para encontrar trabajo, lo que genera una necesidad real de soluciones eficaces, como la aplicación.</a:t>
            </a:r>
            <a:endParaRPr lang="en-US" sz="2000" dirty="0"/>
          </a:p>
        </p:txBody>
      </p:sp>
      <p:sp>
        <p:nvSpPr>
          <p:cNvPr id="7" name="Shape 4"/>
          <p:cNvSpPr/>
          <p:nvPr/>
        </p:nvSpPr>
        <p:spPr>
          <a:xfrm>
            <a:off x="8703564" y="2097912"/>
            <a:ext cx="3664864" cy="4452138"/>
          </a:xfrm>
          <a:prstGeom prst="roundRect">
            <a:avLst>
              <a:gd name="adj" fmla="val 928"/>
            </a:avLst>
          </a:prstGeom>
          <a:solidFill>
            <a:srgbClr val="3A3B3C"/>
          </a:solidFill>
          <a:ln/>
        </p:spPr>
        <p:txBody>
          <a:bodyPr/>
          <a:lstStyle/>
          <a:p>
            <a:endParaRPr lang="es-MX" sz="2000"/>
          </a:p>
        </p:txBody>
      </p:sp>
      <p:sp>
        <p:nvSpPr>
          <p:cNvPr id="8" name="Text 5"/>
          <p:cNvSpPr/>
          <p:nvPr/>
        </p:nvSpPr>
        <p:spPr>
          <a:xfrm>
            <a:off x="9012332" y="243366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8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Vision potencial</a:t>
            </a:r>
            <a:endParaRPr lang="en-US" sz="2800" dirty="0"/>
          </a:p>
        </p:txBody>
      </p:sp>
      <p:sp>
        <p:nvSpPr>
          <p:cNvPr id="9" name="Text 6"/>
          <p:cNvSpPr/>
          <p:nvPr/>
        </p:nvSpPr>
        <p:spPr>
          <a:xfrm>
            <a:off x="9012332" y="2924079"/>
            <a:ext cx="3211235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0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Vision potencial para asociaciones estratégicas con universidades, empresas o plataformas de empleo para aumentar su alcance y credibilidad.</a:t>
            </a:r>
            <a:endParaRPr lang="en-US" sz="20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217333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394360" y="150512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54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Oportunidades</a:t>
            </a:r>
            <a:endParaRPr lang="en-US" sz="54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4360" y="2554069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394360" y="334785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Mercado digital</a:t>
            </a:r>
            <a:endParaRPr lang="en-US" sz="2800" dirty="0"/>
          </a:p>
        </p:txBody>
      </p:sp>
      <p:sp>
        <p:nvSpPr>
          <p:cNvPr id="6" name="Text 2"/>
          <p:cNvSpPr/>
          <p:nvPr/>
        </p:nvSpPr>
        <p:spPr>
          <a:xfrm>
            <a:off x="4394360" y="3838277"/>
            <a:ext cx="3608070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Aprovechar el crecimiento del mercado digital y las plataformas móviles para conectar a recién graduados con oportunidades laborales adecuadas.</a:t>
            </a:r>
            <a:endParaRPr lang="en-US" sz="20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42591" y="2554069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342591" y="334785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Integraciones</a:t>
            </a:r>
            <a:endParaRPr lang="en-US" sz="2800" dirty="0"/>
          </a:p>
        </p:txBody>
      </p:sp>
      <p:sp>
        <p:nvSpPr>
          <p:cNvPr id="9" name="Text 4"/>
          <p:cNvSpPr/>
          <p:nvPr/>
        </p:nvSpPr>
        <p:spPr>
          <a:xfrm>
            <a:off x="8342591" y="3838277"/>
            <a:ext cx="3608189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Integrar herramientas como LinkedIn API y Google Maps API, además de establecer alianzas con empresas para incrementar la oferta de vacantes y funcionalidades.</a:t>
            </a:r>
            <a:endParaRPr lang="en-US" sz="20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14630400" cy="122586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5569" y="2583776"/>
            <a:ext cx="5325428" cy="6656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200"/>
              </a:lnSpc>
              <a:buNone/>
            </a:pPr>
            <a:r>
              <a:rPr lang="en-US" sz="54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Debilidades</a:t>
            </a:r>
            <a:endParaRPr lang="en-US" sz="54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569" y="3568899"/>
            <a:ext cx="1065014" cy="170414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130028" y="3781902"/>
            <a:ext cx="2662714" cy="332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3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Personalización</a:t>
            </a:r>
            <a:endParaRPr lang="en-US" sz="3200" dirty="0"/>
          </a:p>
        </p:txBody>
      </p:sp>
      <p:sp>
        <p:nvSpPr>
          <p:cNvPr id="6" name="Text 2"/>
          <p:cNvSpPr/>
          <p:nvPr/>
        </p:nvSpPr>
        <p:spPr>
          <a:xfrm>
            <a:off x="2130028" y="4242435"/>
            <a:ext cx="11754802" cy="6815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4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Una posible falta de personalización debido a la adaptacion inadecuadaa las diversas áreas de estudio o especialidades profesionales, podría no ser atractiva para todos los egresados.</a:t>
            </a:r>
            <a:endParaRPr lang="en-US" sz="24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569" y="5703927"/>
            <a:ext cx="1065014" cy="170414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130028" y="5916930"/>
            <a:ext cx="2662714" cy="332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3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Presupuesto</a:t>
            </a:r>
            <a:endParaRPr lang="en-US" sz="3200" dirty="0"/>
          </a:p>
        </p:txBody>
      </p:sp>
      <p:sp>
        <p:nvSpPr>
          <p:cNvPr id="9" name="Text 4"/>
          <p:cNvSpPr/>
          <p:nvPr/>
        </p:nvSpPr>
        <p:spPr>
          <a:xfrm>
            <a:off x="2130028" y="6377464"/>
            <a:ext cx="11754802" cy="6815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4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Dado que el negocio estaria en sus primeras fases, podría haber limitaciones en cuanto a presupuesto para marketing, desarrollo de la aplicación o expansión.</a:t>
            </a:r>
            <a:endParaRPr lang="en-US" sz="24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18768" y="565428"/>
            <a:ext cx="4420195" cy="5525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350"/>
              </a:lnSpc>
              <a:buNone/>
            </a:pPr>
            <a:r>
              <a:rPr lang="en-US" sz="44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Amenazas</a:t>
            </a:r>
            <a:endParaRPr lang="en-US" sz="44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2811" y="2252871"/>
            <a:ext cx="2209800" cy="130171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3589492" y="2895689"/>
            <a:ext cx="76319" cy="3534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4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1</a:t>
            </a:r>
            <a:endParaRPr lang="en-US" sz="2400" dirty="0"/>
          </a:p>
        </p:txBody>
      </p:sp>
      <p:sp>
        <p:nvSpPr>
          <p:cNvPr id="6" name="Text 2"/>
          <p:cNvSpPr/>
          <p:nvPr/>
        </p:nvSpPr>
        <p:spPr>
          <a:xfrm>
            <a:off x="4909419" y="2765554"/>
            <a:ext cx="1415177" cy="2762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24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Competencia</a:t>
            </a:r>
            <a:endParaRPr lang="en-US" sz="2400" dirty="0"/>
          </a:p>
        </p:txBody>
      </p:sp>
      <p:sp>
        <p:nvSpPr>
          <p:cNvPr id="7" name="Shape 3"/>
          <p:cNvSpPr/>
          <p:nvPr/>
        </p:nvSpPr>
        <p:spPr>
          <a:xfrm>
            <a:off x="4776784" y="3567083"/>
            <a:ext cx="8851463" cy="11430"/>
          </a:xfrm>
          <a:prstGeom prst="roundRect">
            <a:avLst>
              <a:gd name="adj" fmla="val 232035"/>
            </a:avLst>
          </a:prstGeom>
          <a:solidFill>
            <a:srgbClr val="535455"/>
          </a:solidFill>
          <a:ln/>
        </p:spPr>
        <p:txBody>
          <a:bodyPr/>
          <a:lstStyle/>
          <a:p>
            <a:endParaRPr lang="es-MX" sz="280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7911" y="3598753"/>
            <a:ext cx="4419600" cy="1301710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3559846" y="4072860"/>
            <a:ext cx="135493" cy="3534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4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</a:t>
            </a:r>
            <a:endParaRPr lang="en-US" sz="2400" dirty="0"/>
          </a:p>
        </p:txBody>
      </p:sp>
      <p:sp>
        <p:nvSpPr>
          <p:cNvPr id="10" name="Text 5"/>
          <p:cNvSpPr/>
          <p:nvPr/>
        </p:nvSpPr>
        <p:spPr>
          <a:xfrm>
            <a:off x="6014319" y="3775561"/>
            <a:ext cx="2210038" cy="2762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24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Consolidación</a:t>
            </a:r>
            <a:endParaRPr lang="en-US" sz="2400" dirty="0"/>
          </a:p>
        </p:txBody>
      </p:sp>
      <p:sp>
        <p:nvSpPr>
          <p:cNvPr id="11" name="Text 6"/>
          <p:cNvSpPr/>
          <p:nvPr/>
        </p:nvSpPr>
        <p:spPr>
          <a:xfrm>
            <a:off x="6014319" y="4157871"/>
            <a:ext cx="7481292" cy="5657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Competencia directa con plataformas consolidadas como LinkedIn o Glassdoor, que ya cuentan con usuarios y funcionalidades avanzadas.</a:t>
            </a:r>
            <a:endParaRPr lang="en-US" dirty="0"/>
          </a:p>
        </p:txBody>
      </p:sp>
      <p:sp>
        <p:nvSpPr>
          <p:cNvPr id="12" name="Shape 7"/>
          <p:cNvSpPr/>
          <p:nvPr/>
        </p:nvSpPr>
        <p:spPr>
          <a:xfrm>
            <a:off x="5881684" y="4912965"/>
            <a:ext cx="7746563" cy="11430"/>
          </a:xfrm>
          <a:prstGeom prst="roundRect">
            <a:avLst>
              <a:gd name="adj" fmla="val 232035"/>
            </a:avLst>
          </a:prstGeom>
          <a:solidFill>
            <a:srgbClr val="535455"/>
          </a:solidFill>
          <a:ln/>
        </p:spPr>
        <p:txBody>
          <a:bodyPr/>
          <a:lstStyle/>
          <a:p>
            <a:endParaRPr lang="es-MX" sz="280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3011" y="4944636"/>
            <a:ext cx="6629400" cy="1301710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3559131" y="5418743"/>
            <a:ext cx="137041" cy="3534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4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3</a:t>
            </a:r>
            <a:endParaRPr lang="en-US" sz="2400" dirty="0"/>
          </a:p>
        </p:txBody>
      </p:sp>
      <p:sp>
        <p:nvSpPr>
          <p:cNvPr id="15" name="Text 9"/>
          <p:cNvSpPr/>
          <p:nvPr/>
        </p:nvSpPr>
        <p:spPr>
          <a:xfrm>
            <a:off x="7119219" y="5121444"/>
            <a:ext cx="2210038" cy="2762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24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Fondos</a:t>
            </a:r>
            <a:endParaRPr lang="en-US" sz="2400" dirty="0"/>
          </a:p>
        </p:txBody>
      </p:sp>
      <p:sp>
        <p:nvSpPr>
          <p:cNvPr id="16" name="Text 10"/>
          <p:cNvSpPr/>
          <p:nvPr/>
        </p:nvSpPr>
        <p:spPr>
          <a:xfrm>
            <a:off x="7119219" y="5503753"/>
            <a:ext cx="6376392" cy="5657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Si el proyecto no logra asegurar fondos adicionales, las mejoras y el mantenimiento podrían verse comprometidos.</a:t>
            </a:r>
            <a:endParaRPr 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44109"/>
            <a:ext cx="929556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54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Conclusiones y Recomendaciones</a:t>
            </a:r>
            <a:endParaRPr lang="en-US" sz="5400" dirty="0"/>
          </a:p>
        </p:txBody>
      </p:sp>
      <p:sp>
        <p:nvSpPr>
          <p:cNvPr id="4" name="Text 2"/>
          <p:cNvSpPr/>
          <p:nvPr/>
        </p:nvSpPr>
        <p:spPr>
          <a:xfrm>
            <a:off x="1020604" y="3396139"/>
            <a:ext cx="97869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8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1</a:t>
            </a:r>
            <a:endParaRPr lang="en-US" sz="2800" dirty="0"/>
          </a:p>
        </p:txBody>
      </p:sp>
      <p:sp>
        <p:nvSpPr>
          <p:cNvPr id="5" name="Text 3"/>
          <p:cNvSpPr/>
          <p:nvPr/>
        </p:nvSpPr>
        <p:spPr>
          <a:xfrm>
            <a:off x="1859782" y="2880412"/>
            <a:ext cx="347594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Conclusión</a:t>
            </a:r>
            <a:endParaRPr lang="en-US" sz="3200" dirty="0"/>
          </a:p>
        </p:txBody>
      </p:sp>
      <p:sp>
        <p:nvSpPr>
          <p:cNvPr id="6" name="Text 4"/>
          <p:cNvSpPr/>
          <p:nvPr/>
        </p:nvSpPr>
        <p:spPr>
          <a:xfrm>
            <a:off x="1859782" y="3370831"/>
            <a:ext cx="114366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La creación de una aplicación para ayudar a los recién graduados universitarios a encontrar empleo ofrece una solución práctica y eficiente ante los retos del mercado laboral.</a:t>
            </a:r>
            <a:endParaRPr lang="en-US" sz="2400" dirty="0"/>
          </a:p>
        </p:txBody>
      </p:sp>
      <p:sp>
        <p:nvSpPr>
          <p:cNvPr id="7" name="Shape 5"/>
          <p:cNvSpPr/>
          <p:nvPr/>
        </p:nvSpPr>
        <p:spPr>
          <a:xfrm>
            <a:off x="4167783" y="4624030"/>
            <a:ext cx="9555480" cy="15240"/>
          </a:xfrm>
          <a:prstGeom prst="roundRect">
            <a:avLst>
              <a:gd name="adj" fmla="val 223256"/>
            </a:avLst>
          </a:prstGeom>
          <a:solidFill>
            <a:srgbClr val="535455"/>
          </a:solidFill>
          <a:ln/>
        </p:spPr>
        <p:txBody>
          <a:bodyPr/>
          <a:lstStyle/>
          <a:p>
            <a:endParaRPr lang="es-MX" sz="2800"/>
          </a:p>
        </p:txBody>
      </p:sp>
      <p:sp>
        <p:nvSpPr>
          <p:cNvPr id="9" name="Text 7"/>
          <p:cNvSpPr/>
          <p:nvPr/>
        </p:nvSpPr>
        <p:spPr>
          <a:xfrm>
            <a:off x="1020604" y="5542240"/>
            <a:ext cx="173712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8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</a:t>
            </a:r>
            <a:endParaRPr lang="en-US" sz="2800" dirty="0"/>
          </a:p>
        </p:txBody>
      </p:sp>
      <p:sp>
        <p:nvSpPr>
          <p:cNvPr id="10" name="Text 8"/>
          <p:cNvSpPr/>
          <p:nvPr/>
        </p:nvSpPr>
        <p:spPr>
          <a:xfrm>
            <a:off x="1859782" y="518791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Recomendaciones</a:t>
            </a:r>
            <a:endParaRPr lang="en-US" sz="3200" dirty="0"/>
          </a:p>
        </p:txBody>
      </p:sp>
      <p:sp>
        <p:nvSpPr>
          <p:cNvPr id="11" name="Text 9"/>
          <p:cNvSpPr/>
          <p:nvPr/>
        </p:nvSpPr>
        <p:spPr>
          <a:xfrm>
            <a:off x="1859782" y="5768994"/>
            <a:ext cx="1126290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Realizar encuestas periódicas y reuniones de comentarios después de las pruebas para detectar cualquier mejora necesaria en el diseño y el rendimiento de la aplicación.</a:t>
            </a:r>
            <a:endParaRPr lang="en-US" sz="24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96967" y="390525"/>
            <a:ext cx="11119485" cy="4437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450"/>
              </a:lnSpc>
              <a:buNone/>
            </a:pPr>
            <a:r>
              <a:rPr lang="en-US" sz="27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Planificación para el Cronograma: Hacia un Lanzamiento Exitoso</a:t>
            </a:r>
            <a:endParaRPr lang="en-US" sz="2750" dirty="0"/>
          </a:p>
        </p:txBody>
      </p:sp>
      <p:sp>
        <p:nvSpPr>
          <p:cNvPr id="3" name="Shape 1"/>
          <p:cNvSpPr/>
          <p:nvPr/>
        </p:nvSpPr>
        <p:spPr>
          <a:xfrm>
            <a:off x="496967" y="1118235"/>
            <a:ext cx="13636466" cy="6724174"/>
          </a:xfrm>
          <a:prstGeom prst="roundRect">
            <a:avLst>
              <a:gd name="adj" fmla="val 317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  <p:txBody>
          <a:bodyPr/>
          <a:lstStyle/>
          <a:p>
            <a:endParaRPr lang="es-MX"/>
          </a:p>
        </p:txBody>
      </p:sp>
      <p:sp>
        <p:nvSpPr>
          <p:cNvPr id="4" name="Shape 2"/>
          <p:cNvSpPr/>
          <p:nvPr/>
        </p:nvSpPr>
        <p:spPr>
          <a:xfrm>
            <a:off x="504587" y="1125855"/>
            <a:ext cx="13619798" cy="41267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s-MX"/>
          </a:p>
        </p:txBody>
      </p:sp>
      <p:sp>
        <p:nvSpPr>
          <p:cNvPr id="5" name="Text 3"/>
          <p:cNvSpPr/>
          <p:nvPr/>
        </p:nvSpPr>
        <p:spPr>
          <a:xfrm>
            <a:off x="648176" y="1218605"/>
            <a:ext cx="4251722" cy="2271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750"/>
              </a:lnSpc>
              <a:buNone/>
            </a:pPr>
            <a:r>
              <a:rPr lang="en-US" sz="11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Fase</a:t>
            </a:r>
            <a:endParaRPr lang="en-US" sz="1100" dirty="0"/>
          </a:p>
        </p:txBody>
      </p:sp>
      <p:sp>
        <p:nvSpPr>
          <p:cNvPr id="6" name="Text 4"/>
          <p:cNvSpPr/>
          <p:nvPr/>
        </p:nvSpPr>
        <p:spPr>
          <a:xfrm>
            <a:off x="5191363" y="1218605"/>
            <a:ext cx="4247912" cy="2271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750"/>
              </a:lnSpc>
              <a:buNone/>
            </a:pPr>
            <a:r>
              <a:rPr lang="en-US" sz="11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Actividades</a:t>
            </a:r>
            <a:endParaRPr lang="en-US" sz="1100" dirty="0"/>
          </a:p>
        </p:txBody>
      </p:sp>
      <p:sp>
        <p:nvSpPr>
          <p:cNvPr id="7" name="Text 5"/>
          <p:cNvSpPr/>
          <p:nvPr/>
        </p:nvSpPr>
        <p:spPr>
          <a:xfrm>
            <a:off x="9730740" y="1218605"/>
            <a:ext cx="4251722" cy="2271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750"/>
              </a:lnSpc>
              <a:buNone/>
            </a:pPr>
            <a:r>
              <a:rPr lang="en-US" sz="11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Descripción</a:t>
            </a:r>
            <a:endParaRPr lang="en-US" sz="1100" dirty="0"/>
          </a:p>
        </p:txBody>
      </p:sp>
      <p:sp>
        <p:nvSpPr>
          <p:cNvPr id="8" name="Shape 6"/>
          <p:cNvSpPr/>
          <p:nvPr/>
        </p:nvSpPr>
        <p:spPr>
          <a:xfrm>
            <a:off x="504587" y="1538526"/>
            <a:ext cx="13619798" cy="109418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s-MX"/>
          </a:p>
        </p:txBody>
      </p:sp>
      <p:sp>
        <p:nvSpPr>
          <p:cNvPr id="9" name="Text 7"/>
          <p:cNvSpPr/>
          <p:nvPr/>
        </p:nvSpPr>
        <p:spPr>
          <a:xfrm>
            <a:off x="648176" y="1631275"/>
            <a:ext cx="4251722" cy="2271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750"/>
              </a:lnSpc>
              <a:buNone/>
            </a:pPr>
            <a:r>
              <a:rPr lang="en-US" sz="11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1. Investigación y Análisis Previo</a:t>
            </a:r>
            <a:endParaRPr lang="en-US" sz="1100" dirty="0"/>
          </a:p>
        </p:txBody>
      </p:sp>
      <p:sp>
        <p:nvSpPr>
          <p:cNvPr id="10" name="Text 8"/>
          <p:cNvSpPr/>
          <p:nvPr/>
        </p:nvSpPr>
        <p:spPr>
          <a:xfrm>
            <a:off x="5191363" y="1631275"/>
            <a:ext cx="4247912" cy="9086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750"/>
              </a:lnSpc>
              <a:buNone/>
            </a:pPr>
            <a:r>
              <a:rPr lang="en-US" sz="11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- Entrevistas con graduados recientes
- Encuestas y Focus Groups
- Análisis de Competencia
- Revisión de tendencias laborales</a:t>
            </a:r>
            <a:endParaRPr lang="en-US" sz="1100" dirty="0"/>
          </a:p>
        </p:txBody>
      </p:sp>
      <p:sp>
        <p:nvSpPr>
          <p:cNvPr id="11" name="Text 9"/>
          <p:cNvSpPr/>
          <p:nvPr/>
        </p:nvSpPr>
        <p:spPr>
          <a:xfrm>
            <a:off x="9730740" y="1631275"/>
            <a:ext cx="4251722" cy="6815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750"/>
              </a:lnSpc>
              <a:buNone/>
            </a:pPr>
            <a:r>
              <a:rPr lang="en-US" sz="11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Objetivo: Entender las necesidades de los usuarios y las tendencias del mercado laboral para diseñar una app útil y efectiva.</a:t>
            </a:r>
            <a:endParaRPr lang="en-US" sz="1100" dirty="0"/>
          </a:p>
        </p:txBody>
      </p:sp>
      <p:sp>
        <p:nvSpPr>
          <p:cNvPr id="12" name="Shape 10"/>
          <p:cNvSpPr/>
          <p:nvPr/>
        </p:nvSpPr>
        <p:spPr>
          <a:xfrm>
            <a:off x="504587" y="2632710"/>
            <a:ext cx="13619798" cy="63984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s-MX"/>
          </a:p>
        </p:txBody>
      </p:sp>
      <p:sp>
        <p:nvSpPr>
          <p:cNvPr id="13" name="Text 11"/>
          <p:cNvSpPr/>
          <p:nvPr/>
        </p:nvSpPr>
        <p:spPr>
          <a:xfrm>
            <a:off x="648176" y="2725460"/>
            <a:ext cx="4251722" cy="2271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750"/>
              </a:lnSpc>
              <a:buNone/>
            </a:pPr>
            <a:r>
              <a:rPr lang="en-US" sz="11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2. Definición de Requisitos</a:t>
            </a:r>
            <a:endParaRPr lang="en-US" sz="1100" dirty="0"/>
          </a:p>
        </p:txBody>
      </p:sp>
      <p:sp>
        <p:nvSpPr>
          <p:cNvPr id="14" name="Text 12"/>
          <p:cNvSpPr/>
          <p:nvPr/>
        </p:nvSpPr>
        <p:spPr>
          <a:xfrm>
            <a:off x="5191363" y="2725460"/>
            <a:ext cx="4247912" cy="4543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750"/>
              </a:lnSpc>
              <a:buNone/>
            </a:pPr>
            <a:r>
              <a:rPr lang="en-US" sz="11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- Especificar los requisitos funcionales
- Requisitos no funcionales</a:t>
            </a:r>
            <a:endParaRPr lang="en-US" sz="1100" dirty="0"/>
          </a:p>
        </p:txBody>
      </p:sp>
      <p:sp>
        <p:nvSpPr>
          <p:cNvPr id="15" name="Text 13"/>
          <p:cNvSpPr/>
          <p:nvPr/>
        </p:nvSpPr>
        <p:spPr>
          <a:xfrm>
            <a:off x="9730740" y="2725460"/>
            <a:ext cx="4251722" cy="4543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750"/>
              </a:lnSpc>
              <a:buNone/>
            </a:pPr>
            <a:r>
              <a:rPr lang="en-US" sz="11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Objetivo: Definir las funcionalidades clave y especificar las necesidades técnicas (rendimiento, seguridad, etc.).</a:t>
            </a:r>
            <a:endParaRPr lang="en-US" sz="1100" dirty="0"/>
          </a:p>
        </p:txBody>
      </p:sp>
      <p:sp>
        <p:nvSpPr>
          <p:cNvPr id="16" name="Shape 14"/>
          <p:cNvSpPr/>
          <p:nvPr/>
        </p:nvSpPr>
        <p:spPr>
          <a:xfrm>
            <a:off x="504587" y="3272552"/>
            <a:ext cx="13619798" cy="109418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s-MX"/>
          </a:p>
        </p:txBody>
      </p:sp>
      <p:sp>
        <p:nvSpPr>
          <p:cNvPr id="17" name="Text 15"/>
          <p:cNvSpPr/>
          <p:nvPr/>
        </p:nvSpPr>
        <p:spPr>
          <a:xfrm>
            <a:off x="648176" y="3365302"/>
            <a:ext cx="4251722" cy="2271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750"/>
              </a:lnSpc>
              <a:buNone/>
            </a:pPr>
            <a:r>
              <a:rPr lang="en-US" sz="11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3. Diseño de la Experiencia (UX/UI)</a:t>
            </a:r>
            <a:endParaRPr lang="en-US" sz="1100" dirty="0"/>
          </a:p>
        </p:txBody>
      </p:sp>
      <p:sp>
        <p:nvSpPr>
          <p:cNvPr id="18" name="Text 16"/>
          <p:cNvSpPr/>
          <p:nvPr/>
        </p:nvSpPr>
        <p:spPr>
          <a:xfrm>
            <a:off x="5191363" y="3365302"/>
            <a:ext cx="4247912" cy="9086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750"/>
              </a:lnSpc>
              <a:buNone/>
            </a:pPr>
            <a:r>
              <a:rPr lang="en-US" sz="11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- Crear wireframes
- Desarrollar prototipos de baja fidelidad
- Realizar pruebas de usabilidad
- Diseño visual de la interfaz (UI)</a:t>
            </a:r>
            <a:endParaRPr lang="en-US" sz="1100" dirty="0"/>
          </a:p>
        </p:txBody>
      </p:sp>
      <p:sp>
        <p:nvSpPr>
          <p:cNvPr id="19" name="Text 17"/>
          <p:cNvSpPr/>
          <p:nvPr/>
        </p:nvSpPr>
        <p:spPr>
          <a:xfrm>
            <a:off x="9730740" y="3365302"/>
            <a:ext cx="4251722" cy="4543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750"/>
              </a:lnSpc>
              <a:buNone/>
            </a:pPr>
            <a:r>
              <a:rPr lang="en-US" sz="11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Objetivo: Garantizar que la app sea fácil de usar, intuitiva y atractiva. Validar la experiencia de usuario mediante pruebas.</a:t>
            </a:r>
            <a:endParaRPr lang="en-US" sz="1100" dirty="0"/>
          </a:p>
        </p:txBody>
      </p:sp>
      <p:sp>
        <p:nvSpPr>
          <p:cNvPr id="20" name="Shape 18"/>
          <p:cNvSpPr/>
          <p:nvPr/>
        </p:nvSpPr>
        <p:spPr>
          <a:xfrm>
            <a:off x="504587" y="4366736"/>
            <a:ext cx="13619798" cy="86701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s-MX"/>
          </a:p>
        </p:txBody>
      </p:sp>
      <p:sp>
        <p:nvSpPr>
          <p:cNvPr id="21" name="Text 19"/>
          <p:cNvSpPr/>
          <p:nvPr/>
        </p:nvSpPr>
        <p:spPr>
          <a:xfrm>
            <a:off x="648176" y="4459486"/>
            <a:ext cx="4251722" cy="2271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750"/>
              </a:lnSpc>
              <a:buNone/>
            </a:pPr>
            <a:r>
              <a:rPr lang="en-US" sz="11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4. Desarrollo</a:t>
            </a:r>
            <a:endParaRPr lang="en-US" sz="1100" dirty="0"/>
          </a:p>
        </p:txBody>
      </p:sp>
      <p:sp>
        <p:nvSpPr>
          <p:cNvPr id="22" name="Text 20"/>
          <p:cNvSpPr/>
          <p:nvPr/>
        </p:nvSpPr>
        <p:spPr>
          <a:xfrm>
            <a:off x="5191363" y="4459486"/>
            <a:ext cx="4247912" cy="6815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750"/>
              </a:lnSpc>
              <a:buNone/>
            </a:pPr>
            <a:r>
              <a:rPr lang="en-US" sz="11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- Implementación del frontend y backend
- Desarrollo de funcionalidades principales
- Integración de notificaciones y alertas</a:t>
            </a:r>
            <a:endParaRPr lang="en-US" sz="1100" dirty="0"/>
          </a:p>
        </p:txBody>
      </p:sp>
      <p:sp>
        <p:nvSpPr>
          <p:cNvPr id="23" name="Text 21"/>
          <p:cNvSpPr/>
          <p:nvPr/>
        </p:nvSpPr>
        <p:spPr>
          <a:xfrm>
            <a:off x="9730740" y="4459486"/>
            <a:ext cx="4251722" cy="6815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750"/>
              </a:lnSpc>
              <a:buNone/>
            </a:pPr>
            <a:r>
              <a:rPr lang="en-US" sz="11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Objetivo: Crear la estructura técnica de la app, integrando todos los componentes necesarios (registro de usuarios, sistema de búsqueda de empleo, etc.).</a:t>
            </a:r>
            <a:endParaRPr lang="en-US" sz="1100" dirty="0"/>
          </a:p>
        </p:txBody>
      </p:sp>
      <p:sp>
        <p:nvSpPr>
          <p:cNvPr id="24" name="Shape 22"/>
          <p:cNvSpPr/>
          <p:nvPr/>
        </p:nvSpPr>
        <p:spPr>
          <a:xfrm>
            <a:off x="504587" y="5233749"/>
            <a:ext cx="13619798" cy="86701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s-MX"/>
          </a:p>
        </p:txBody>
      </p:sp>
      <p:sp>
        <p:nvSpPr>
          <p:cNvPr id="25" name="Text 23"/>
          <p:cNvSpPr/>
          <p:nvPr/>
        </p:nvSpPr>
        <p:spPr>
          <a:xfrm>
            <a:off x="648176" y="5326499"/>
            <a:ext cx="4251722" cy="2271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750"/>
              </a:lnSpc>
              <a:buNone/>
            </a:pPr>
            <a:r>
              <a:rPr lang="en-US" sz="11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5. Pruebas y Calidad</a:t>
            </a:r>
            <a:endParaRPr lang="en-US" sz="1100" dirty="0"/>
          </a:p>
        </p:txBody>
      </p:sp>
      <p:sp>
        <p:nvSpPr>
          <p:cNvPr id="26" name="Text 24"/>
          <p:cNvSpPr/>
          <p:nvPr/>
        </p:nvSpPr>
        <p:spPr>
          <a:xfrm>
            <a:off x="5191363" y="5326499"/>
            <a:ext cx="4247912" cy="6815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750"/>
              </a:lnSpc>
              <a:buNone/>
            </a:pPr>
            <a:r>
              <a:rPr lang="en-US" sz="11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- Pruebas unitarias y de integración
- Pruebas de usabilidad con usuarios reales
- Pruebas de rendimiento y seguridad</a:t>
            </a:r>
            <a:endParaRPr lang="en-US" sz="1100" dirty="0"/>
          </a:p>
        </p:txBody>
      </p:sp>
      <p:sp>
        <p:nvSpPr>
          <p:cNvPr id="27" name="Text 25"/>
          <p:cNvSpPr/>
          <p:nvPr/>
        </p:nvSpPr>
        <p:spPr>
          <a:xfrm>
            <a:off x="9730740" y="5326499"/>
            <a:ext cx="4251722" cy="4543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750"/>
              </a:lnSpc>
              <a:buNone/>
            </a:pPr>
            <a:r>
              <a:rPr lang="en-US" sz="11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Objetivo: Asegurarse de que la app funcione correctamente, sea segura, y brinde una buena experiencia al usuario.</a:t>
            </a:r>
            <a:endParaRPr lang="en-US" sz="1100" dirty="0"/>
          </a:p>
        </p:txBody>
      </p:sp>
      <p:sp>
        <p:nvSpPr>
          <p:cNvPr id="28" name="Shape 26"/>
          <p:cNvSpPr/>
          <p:nvPr/>
        </p:nvSpPr>
        <p:spPr>
          <a:xfrm>
            <a:off x="504587" y="6100763"/>
            <a:ext cx="13619798" cy="63984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s-MX"/>
          </a:p>
        </p:txBody>
      </p:sp>
      <p:sp>
        <p:nvSpPr>
          <p:cNvPr id="29" name="Text 27"/>
          <p:cNvSpPr/>
          <p:nvPr/>
        </p:nvSpPr>
        <p:spPr>
          <a:xfrm>
            <a:off x="648176" y="6193512"/>
            <a:ext cx="4251722" cy="2271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750"/>
              </a:lnSpc>
              <a:buNone/>
            </a:pPr>
            <a:r>
              <a:rPr lang="en-US" sz="11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6. Lanzamiento</a:t>
            </a:r>
            <a:endParaRPr lang="en-US" sz="1100" dirty="0"/>
          </a:p>
        </p:txBody>
      </p:sp>
      <p:sp>
        <p:nvSpPr>
          <p:cNvPr id="30" name="Text 28"/>
          <p:cNvSpPr/>
          <p:nvPr/>
        </p:nvSpPr>
        <p:spPr>
          <a:xfrm>
            <a:off x="5191363" y="6193512"/>
            <a:ext cx="4247912" cy="4543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750"/>
              </a:lnSpc>
              <a:buNone/>
            </a:pPr>
            <a:r>
              <a:rPr lang="en-US" sz="11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- Publicación en Google Play y App Store
- Campaña de marketing para dar a conocer la app</a:t>
            </a:r>
            <a:endParaRPr lang="en-US" sz="1100" dirty="0"/>
          </a:p>
        </p:txBody>
      </p:sp>
      <p:sp>
        <p:nvSpPr>
          <p:cNvPr id="31" name="Text 29"/>
          <p:cNvSpPr/>
          <p:nvPr/>
        </p:nvSpPr>
        <p:spPr>
          <a:xfrm>
            <a:off x="9730740" y="6193512"/>
            <a:ext cx="4251722" cy="4543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750"/>
              </a:lnSpc>
              <a:buNone/>
            </a:pPr>
            <a:r>
              <a:rPr lang="en-US" sz="11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Objetivo: Hacer llegar la app a los usuarios finales, proporcionarles una guía inicial para maximizar la adopción.</a:t>
            </a:r>
            <a:endParaRPr lang="en-US" sz="1100" dirty="0"/>
          </a:p>
        </p:txBody>
      </p:sp>
      <p:sp>
        <p:nvSpPr>
          <p:cNvPr id="32" name="Shape 30"/>
          <p:cNvSpPr/>
          <p:nvPr/>
        </p:nvSpPr>
        <p:spPr>
          <a:xfrm>
            <a:off x="504587" y="6740604"/>
            <a:ext cx="13619798" cy="109418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s-MX"/>
          </a:p>
        </p:txBody>
      </p:sp>
      <p:sp>
        <p:nvSpPr>
          <p:cNvPr id="33" name="Text 31"/>
          <p:cNvSpPr/>
          <p:nvPr/>
        </p:nvSpPr>
        <p:spPr>
          <a:xfrm>
            <a:off x="648176" y="6833354"/>
            <a:ext cx="4251722" cy="2271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750"/>
              </a:lnSpc>
              <a:buNone/>
            </a:pPr>
            <a:r>
              <a:rPr lang="en-US" sz="11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7. Mantenimiento y Actualizaciones</a:t>
            </a:r>
            <a:endParaRPr lang="en-US" sz="1100" dirty="0"/>
          </a:p>
        </p:txBody>
      </p:sp>
      <p:sp>
        <p:nvSpPr>
          <p:cNvPr id="34" name="Text 32"/>
          <p:cNvSpPr/>
          <p:nvPr/>
        </p:nvSpPr>
        <p:spPr>
          <a:xfrm>
            <a:off x="5191363" y="6833354"/>
            <a:ext cx="4247912" cy="9086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750"/>
              </a:lnSpc>
              <a:buNone/>
            </a:pPr>
            <a:r>
              <a:rPr lang="en-US" sz="11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- Revisión y resolución de errores
- Incorporación de nuevos requisitos o funcionalidades según feedback
- Actualizaciones periódicas</a:t>
            </a:r>
            <a:endParaRPr lang="en-US" sz="1100" dirty="0"/>
          </a:p>
        </p:txBody>
      </p:sp>
      <p:sp>
        <p:nvSpPr>
          <p:cNvPr id="35" name="Text 33"/>
          <p:cNvSpPr/>
          <p:nvPr/>
        </p:nvSpPr>
        <p:spPr>
          <a:xfrm>
            <a:off x="9730740" y="6833354"/>
            <a:ext cx="4251722" cy="6815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750"/>
              </a:lnSpc>
              <a:buNone/>
            </a:pPr>
            <a:r>
              <a:rPr lang="en-US" sz="11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Objetivo: Mantener la aplicación funcionando sin problemas y mejorarla constantemente con base en la retroalimentación de los usuarios.</a:t>
            </a:r>
            <a:endParaRPr lang="en-US" sz="11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39436" y="154393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s-MX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Objetivos</a:t>
            </a:r>
            <a:endParaRPr lang="es-MX" sz="4450" dirty="0"/>
          </a:p>
        </p:txBody>
      </p:sp>
      <p:sp>
        <p:nvSpPr>
          <p:cNvPr id="4" name="Shape 1"/>
          <p:cNvSpPr/>
          <p:nvPr/>
        </p:nvSpPr>
        <p:spPr>
          <a:xfrm>
            <a:off x="920790" y="2473401"/>
            <a:ext cx="396835" cy="396835"/>
          </a:xfrm>
          <a:prstGeom prst="roundRect">
            <a:avLst>
              <a:gd name="adj" fmla="val 8574"/>
            </a:avLst>
          </a:prstGeom>
          <a:solidFill>
            <a:srgbClr val="3A3B3C"/>
          </a:solidFill>
          <a:ln/>
        </p:spPr>
        <p:txBody>
          <a:bodyPr/>
          <a:lstStyle/>
          <a:p>
            <a:endParaRPr lang="es-MX" dirty="0"/>
          </a:p>
        </p:txBody>
      </p:sp>
      <p:sp>
        <p:nvSpPr>
          <p:cNvPr id="5" name="Text 2"/>
          <p:cNvSpPr/>
          <p:nvPr/>
        </p:nvSpPr>
        <p:spPr>
          <a:xfrm>
            <a:off x="1696837" y="386511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s-MX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Objetivos Específicos</a:t>
            </a:r>
            <a:endParaRPr lang="es-MX" sz="2200" dirty="0"/>
          </a:p>
        </p:txBody>
      </p:sp>
      <p:sp>
        <p:nvSpPr>
          <p:cNvPr id="6" name="Text 3"/>
          <p:cNvSpPr/>
          <p:nvPr/>
        </p:nvSpPr>
        <p:spPr>
          <a:xfrm>
            <a:off x="1544439" y="3048414"/>
            <a:ext cx="1241917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s-MX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Crear una app que facilite el acceso al empleo para recién graduados.</a:t>
            </a:r>
            <a:endParaRPr lang="es-MX" sz="1750" dirty="0"/>
          </a:p>
        </p:txBody>
      </p:sp>
      <p:sp>
        <p:nvSpPr>
          <p:cNvPr id="9" name="Shape 1">
            <a:extLst>
              <a:ext uri="{FF2B5EF4-FFF2-40B4-BE49-F238E27FC236}">
                <a16:creationId xmlns:a16="http://schemas.microsoft.com/office/drawing/2014/main" id="{03B9D3F5-9BC7-6425-24C9-5A581669D838}"/>
              </a:ext>
            </a:extLst>
          </p:cNvPr>
          <p:cNvSpPr/>
          <p:nvPr/>
        </p:nvSpPr>
        <p:spPr>
          <a:xfrm>
            <a:off x="920788" y="3853692"/>
            <a:ext cx="396835" cy="396835"/>
          </a:xfrm>
          <a:prstGeom prst="roundRect">
            <a:avLst>
              <a:gd name="adj" fmla="val 8574"/>
            </a:avLst>
          </a:prstGeom>
          <a:solidFill>
            <a:srgbClr val="3A3B3C"/>
          </a:solidFill>
          <a:ln/>
        </p:spPr>
        <p:txBody>
          <a:bodyPr/>
          <a:lstStyle/>
          <a:p>
            <a:endParaRPr lang="es-MX" dirty="0"/>
          </a:p>
        </p:txBody>
      </p:sp>
      <p:sp>
        <p:nvSpPr>
          <p:cNvPr id="10" name="Text 2">
            <a:extLst>
              <a:ext uri="{FF2B5EF4-FFF2-40B4-BE49-F238E27FC236}">
                <a16:creationId xmlns:a16="http://schemas.microsoft.com/office/drawing/2014/main" id="{969DFB55-DA52-D5CB-B684-4EA37E15031D}"/>
              </a:ext>
            </a:extLst>
          </p:cNvPr>
          <p:cNvSpPr/>
          <p:nvPr/>
        </p:nvSpPr>
        <p:spPr>
          <a:xfrm>
            <a:off x="1696839" y="262580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s-MX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Objetivo general</a:t>
            </a:r>
            <a:endParaRPr lang="es-MX" sz="2200" dirty="0"/>
          </a:p>
        </p:txBody>
      </p:sp>
      <p:sp>
        <p:nvSpPr>
          <p:cNvPr id="13" name="Text 3">
            <a:extLst>
              <a:ext uri="{FF2B5EF4-FFF2-40B4-BE49-F238E27FC236}">
                <a16:creationId xmlns:a16="http://schemas.microsoft.com/office/drawing/2014/main" id="{07733BF6-8B4F-D8A5-8032-BB1E0F308CC9}"/>
              </a:ext>
            </a:extLst>
          </p:cNvPr>
          <p:cNvSpPr/>
          <p:nvPr/>
        </p:nvSpPr>
        <p:spPr>
          <a:xfrm>
            <a:off x="1544436" y="4357559"/>
            <a:ext cx="12419171" cy="1619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es-MX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Diseñar y gestionar una matriz de errores que </a:t>
            </a:r>
          </a:p>
          <a:p>
            <a:pPr>
              <a:lnSpc>
                <a:spcPts val="2850"/>
              </a:lnSpc>
            </a:pPr>
            <a:r>
              <a:rPr lang="es-MX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identifique, clasifique y resuelva fallos críticos en las</a:t>
            </a:r>
          </a:p>
          <a:p>
            <a:pPr>
              <a:lnSpc>
                <a:spcPts val="2850"/>
              </a:lnSpc>
            </a:pPr>
            <a:r>
              <a:rPr lang="es-MX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funciones principales, garantizando una experiencia </a:t>
            </a:r>
          </a:p>
          <a:p>
            <a:pPr>
              <a:lnSpc>
                <a:spcPts val="2850"/>
              </a:lnSpc>
            </a:pPr>
            <a:r>
              <a:rPr lang="es-MX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de usuario confiable.</a:t>
            </a:r>
          </a:p>
        </p:txBody>
      </p:sp>
      <p:sp>
        <p:nvSpPr>
          <p:cNvPr id="14" name="Text 3">
            <a:extLst>
              <a:ext uri="{FF2B5EF4-FFF2-40B4-BE49-F238E27FC236}">
                <a16:creationId xmlns:a16="http://schemas.microsoft.com/office/drawing/2014/main" id="{95136CA7-0CCB-D384-E0E6-412F77E9FAAA}"/>
              </a:ext>
            </a:extLst>
          </p:cNvPr>
          <p:cNvSpPr/>
          <p:nvPr/>
        </p:nvSpPr>
        <p:spPr>
          <a:xfrm>
            <a:off x="1544436" y="6079240"/>
            <a:ext cx="8298808" cy="14825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es-MX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Crear y validar una matriz de historias de </a:t>
            </a:r>
          </a:p>
          <a:p>
            <a:r>
              <a:rPr lang="es-MX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usuario que priorice funciones clave como </a:t>
            </a:r>
          </a:p>
          <a:p>
            <a:r>
              <a:rPr lang="es-MX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creación de perfiles, búsqueda de vacantes y </a:t>
            </a:r>
          </a:p>
          <a:p>
            <a:r>
              <a:rPr lang="es-MX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postulaciones, asegurando alineación con las necesidades</a:t>
            </a:r>
          </a:p>
          <a:p>
            <a:r>
              <a:rPr lang="es-MX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de recién egresados.</a:t>
            </a:r>
          </a:p>
          <a:p>
            <a:pPr>
              <a:lnSpc>
                <a:spcPts val="2850"/>
              </a:lnSpc>
            </a:pPr>
            <a:r>
              <a:rPr lang="es-MX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
</a:t>
            </a:r>
            <a:endParaRPr lang="es-MX" sz="1750" dirty="0"/>
          </a:p>
        </p:txBody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8328" y="1695396"/>
            <a:ext cx="4000500" cy="498175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916144" y="1801702"/>
            <a:ext cx="672774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Introducción al Proyecto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91215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36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Problema</a:t>
            </a:r>
            <a:endParaRPr lang="en-US" sz="3600" dirty="0"/>
          </a:p>
        </p:txBody>
      </p:sp>
      <p:sp>
        <p:nvSpPr>
          <p:cNvPr id="5" name="Text 2"/>
          <p:cNvSpPr/>
          <p:nvPr/>
        </p:nvSpPr>
        <p:spPr>
          <a:xfrm>
            <a:off x="793790" y="449330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8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Los recién graduados enfrentan barreras significativas al buscar empleo.</a:t>
            </a:r>
            <a:endParaRPr lang="en-US" sz="2800" dirty="0"/>
          </a:p>
        </p:txBody>
      </p:sp>
      <p:sp>
        <p:nvSpPr>
          <p:cNvPr id="6" name="Text 3"/>
          <p:cNvSpPr/>
          <p:nvPr/>
        </p:nvSpPr>
        <p:spPr>
          <a:xfrm>
            <a:off x="7599521" y="391215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36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Solución</a:t>
            </a:r>
            <a:endParaRPr lang="en-US" sz="3600" dirty="0"/>
          </a:p>
        </p:txBody>
      </p:sp>
      <p:sp>
        <p:nvSpPr>
          <p:cNvPr id="7" name="Text 4"/>
          <p:cNvSpPr/>
          <p:nvPr/>
        </p:nvSpPr>
        <p:spPr>
          <a:xfrm>
            <a:off x="7599521" y="4493300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8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Desarrollo de una app móvil que facilita la conexión entre graduados y empleadores, con soporte adicional como redacción de CVs y simuladores de entrevistas.</a:t>
            </a:r>
            <a:endParaRPr lang="en-US" sz="28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011204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s-MX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Oportunidades Laborales: Una Aplicación para Graduados</a:t>
            </a:r>
            <a:endParaRPr lang="es-MX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477703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s-MX" sz="24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Este proyecto presenta una aplicación móvil </a:t>
            </a:r>
            <a:r>
              <a:rPr lang="es-MX" sz="2400" dirty="0" err="1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idiseñada</a:t>
            </a:r>
            <a:r>
              <a:rPr lang="es-MX" sz="24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para ayudar a los graduados universitarios recientes a navegar el complejo proceso de búsqueda de empleo.</a:t>
            </a:r>
            <a:endParaRPr lang="es-MX" sz="24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58509"/>
            <a:ext cx="1241393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El Problema: Un Mercado Laboral Desafiante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634264"/>
            <a:ext cx="347043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Desafíos para Graduados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215408"/>
            <a:ext cx="624470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Los graduados universitarios enfrentan dificultades al buscar trabajo. La falta de experiencia, el mercado laboral competitivo y la complejidad de los procesos de solicitud generan estrés y frustración.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3634264"/>
            <a:ext cx="467737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La Solución: Una Aplicación Móvil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99521" y="4215408"/>
            <a:ext cx="624470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Este proyecto propone una solución tecnológica: una aplicación móvil que empodera a los recién graduados, facilitando su acceso a oportunidades laborales y optimizando su inserción en el mercado laboral.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72687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Alcance: Funcionalidades Básicas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484596"/>
            <a:ext cx="3664863" cy="2395657"/>
          </a:xfrm>
          <a:prstGeom prst="roundRect">
            <a:avLst>
              <a:gd name="adj" fmla="val 1420"/>
            </a:avLst>
          </a:prstGeom>
          <a:solidFill>
            <a:srgbClr val="3A3B3C"/>
          </a:solidFill>
          <a:ln/>
        </p:spPr>
        <p:txBody>
          <a:bodyPr/>
          <a:lstStyle/>
          <a:p>
            <a:endParaRPr lang="es-MX"/>
          </a:p>
        </p:txBody>
      </p:sp>
      <p:sp>
        <p:nvSpPr>
          <p:cNvPr id="5" name="Text 2"/>
          <p:cNvSpPr/>
          <p:nvPr/>
        </p:nvSpPr>
        <p:spPr>
          <a:xfrm>
            <a:off x="1020604" y="2711410"/>
            <a:ext cx="32063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Registro de Estudiantes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3201829"/>
            <a:ext cx="321123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Los usuarios podrán crear su perfil con información básica como nombre, carrera, experiencia y habilidades.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2484596"/>
            <a:ext cx="3664863" cy="2395657"/>
          </a:xfrm>
          <a:prstGeom prst="roundRect">
            <a:avLst>
              <a:gd name="adj" fmla="val 1420"/>
            </a:avLst>
          </a:prstGeom>
          <a:solidFill>
            <a:srgbClr val="3A3B3C"/>
          </a:solidFill>
          <a:ln/>
        </p:spPr>
        <p:txBody>
          <a:bodyPr/>
          <a:lstStyle/>
          <a:p>
            <a:endParaRPr lang="es-MX"/>
          </a:p>
        </p:txBody>
      </p:sp>
      <p:sp>
        <p:nvSpPr>
          <p:cNvPr id="8" name="Text 5"/>
          <p:cNvSpPr/>
          <p:nvPr/>
        </p:nvSpPr>
        <p:spPr>
          <a:xfrm>
            <a:off x="4912281" y="271141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Lista de Empleo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2281" y="3201829"/>
            <a:ext cx="321123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Se mostrará una lista básica de ofertas de trabajo, y los estudiantes podrán ver la descripción de cada vacante.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107067"/>
            <a:ext cx="3664863" cy="2395657"/>
          </a:xfrm>
          <a:prstGeom prst="roundRect">
            <a:avLst>
              <a:gd name="adj" fmla="val 1420"/>
            </a:avLst>
          </a:prstGeom>
          <a:solidFill>
            <a:srgbClr val="3A3B3C"/>
          </a:solidFill>
          <a:ln/>
        </p:spPr>
        <p:txBody>
          <a:bodyPr/>
          <a:lstStyle/>
          <a:p>
            <a:endParaRPr lang="es-MX"/>
          </a:p>
        </p:txBody>
      </p:sp>
      <p:sp>
        <p:nvSpPr>
          <p:cNvPr id="11" name="Text 8"/>
          <p:cNvSpPr/>
          <p:nvPr/>
        </p:nvSpPr>
        <p:spPr>
          <a:xfrm>
            <a:off x="1020604" y="533388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Búsqueda Simple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0604" y="5824299"/>
            <a:ext cx="321123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Los estudiantes podrán buscar ofertas de empleo por palabras clave relacionadas con su carrera.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4685467" y="5107067"/>
            <a:ext cx="3664863" cy="2395657"/>
          </a:xfrm>
          <a:prstGeom prst="roundRect">
            <a:avLst>
              <a:gd name="adj" fmla="val 1420"/>
            </a:avLst>
          </a:prstGeom>
          <a:solidFill>
            <a:srgbClr val="3A3B3C"/>
          </a:solidFill>
          <a:ln/>
        </p:spPr>
        <p:txBody>
          <a:bodyPr/>
          <a:lstStyle/>
          <a:p>
            <a:endParaRPr lang="es-MX"/>
          </a:p>
        </p:txBody>
      </p:sp>
      <p:sp>
        <p:nvSpPr>
          <p:cNvPr id="14" name="Text 11"/>
          <p:cNvSpPr/>
          <p:nvPr/>
        </p:nvSpPr>
        <p:spPr>
          <a:xfrm>
            <a:off x="4912281" y="5333881"/>
            <a:ext cx="305359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Notificaciones Básicas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4912281" y="5824299"/>
            <a:ext cx="32112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Los estudiantes podrán ver en la plataforma las últimas ofertas que se han publicado.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772736" y="1573754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Marco Teórico: Tecnología al Servicio del Proyecto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3203503" y="3988594"/>
            <a:ext cx="355865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IDEs y Editores de Código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3203503" y="4569738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Visual Studio Code o IntelliJ IDEA, con una gran variedad de lenguajes de programación, son ideales para el desarrollo.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742641" y="398859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Frameworks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742641" y="4569738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Flutter para compatibilidad con Android e iOS, Angular para una interfaz de usuario estructurada, entre otros.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54831" y="435888"/>
            <a:ext cx="4218027" cy="495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900"/>
              </a:lnSpc>
              <a:buNone/>
            </a:pPr>
            <a:r>
              <a:rPr lang="en-US" sz="31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Metodología (5W+2H)</a:t>
            </a:r>
            <a:endParaRPr lang="en-US" sz="31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831" y="1248370"/>
            <a:ext cx="3201829" cy="197881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54831" y="3425309"/>
            <a:ext cx="1981795" cy="2477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¿Qué?</a:t>
            </a:r>
            <a:endParaRPr lang="en-US" sz="1550" dirty="0"/>
          </a:p>
        </p:txBody>
      </p:sp>
      <p:sp>
        <p:nvSpPr>
          <p:cNvPr id="5" name="Text 2"/>
          <p:cNvSpPr/>
          <p:nvPr/>
        </p:nvSpPr>
        <p:spPr>
          <a:xfrm>
            <a:off x="554831" y="3768090"/>
            <a:ext cx="3201829" cy="5074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Crear una app básica con registro de usuarios y búsqueda de empleo.</a:t>
            </a:r>
            <a:endParaRPr lang="en-US" sz="12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4428" y="1248370"/>
            <a:ext cx="3201829" cy="1978819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3994428" y="3425309"/>
            <a:ext cx="1981795" cy="2477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¿Por qué?</a:t>
            </a:r>
            <a:endParaRPr lang="en-US" sz="1550" dirty="0"/>
          </a:p>
        </p:txBody>
      </p:sp>
      <p:sp>
        <p:nvSpPr>
          <p:cNvPr id="8" name="Text 4"/>
          <p:cNvSpPr/>
          <p:nvPr/>
        </p:nvSpPr>
        <p:spPr>
          <a:xfrm>
            <a:off x="3994428" y="3768090"/>
            <a:ext cx="3201829" cy="5074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Ayudar a los estudiantes sin experiencia a acceder a ofertas laborales adecuadas.</a:t>
            </a:r>
            <a:endParaRPr lang="en-US" sz="12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34024" y="1248370"/>
            <a:ext cx="3201829" cy="1978819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434024" y="3425309"/>
            <a:ext cx="1981795" cy="2477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¿Dónde?</a:t>
            </a:r>
            <a:endParaRPr lang="en-US" sz="1550" dirty="0"/>
          </a:p>
        </p:txBody>
      </p:sp>
      <p:sp>
        <p:nvSpPr>
          <p:cNvPr id="11" name="Text 6"/>
          <p:cNvSpPr/>
          <p:nvPr/>
        </p:nvSpPr>
        <p:spPr>
          <a:xfrm>
            <a:off x="7434024" y="3768090"/>
            <a:ext cx="3201829" cy="5074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Aplicación web accesible desde cualquier navegador.</a:t>
            </a:r>
            <a:endParaRPr lang="en-US" sz="120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73621" y="1248370"/>
            <a:ext cx="3201948" cy="1978938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0873621" y="3425428"/>
            <a:ext cx="1981795" cy="2477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¿Cuándo?</a:t>
            </a:r>
            <a:endParaRPr lang="en-US" sz="1550" dirty="0"/>
          </a:p>
        </p:txBody>
      </p:sp>
      <p:sp>
        <p:nvSpPr>
          <p:cNvPr id="14" name="Text 8"/>
          <p:cNvSpPr/>
          <p:nvPr/>
        </p:nvSpPr>
        <p:spPr>
          <a:xfrm>
            <a:off x="10873621" y="3768209"/>
            <a:ext cx="3201948" cy="2537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Primer prototipo funcional en 3-4 meses.</a:t>
            </a:r>
            <a:endParaRPr lang="en-US" sz="120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4831" y="4751070"/>
            <a:ext cx="3201829" cy="1978819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554831" y="6928009"/>
            <a:ext cx="1981795" cy="2477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¿Quién?</a:t>
            </a:r>
            <a:endParaRPr lang="en-US" sz="1550" dirty="0"/>
          </a:p>
        </p:txBody>
      </p:sp>
      <p:sp>
        <p:nvSpPr>
          <p:cNvPr id="17" name="Text 10"/>
          <p:cNvSpPr/>
          <p:nvPr/>
        </p:nvSpPr>
        <p:spPr>
          <a:xfrm>
            <a:off x="554831" y="7270790"/>
            <a:ext cx="3201829" cy="7611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Estudiantes recién graduados, equipo de desarrollo de estudiantes de ingeniería en software.</a:t>
            </a:r>
            <a:endParaRPr lang="en-US" sz="1200" dirty="0"/>
          </a:p>
        </p:txBody>
      </p:sp>
      <p:pic>
        <p:nvPicPr>
          <p:cNvPr id="18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94428" y="4751070"/>
            <a:ext cx="3201829" cy="1978819"/>
          </a:xfrm>
          <a:prstGeom prst="rect">
            <a:avLst/>
          </a:prstGeom>
        </p:spPr>
      </p:pic>
      <p:sp>
        <p:nvSpPr>
          <p:cNvPr id="19" name="Text 11"/>
          <p:cNvSpPr/>
          <p:nvPr/>
        </p:nvSpPr>
        <p:spPr>
          <a:xfrm>
            <a:off x="3994428" y="6928009"/>
            <a:ext cx="1981795" cy="2477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¿Cómo?</a:t>
            </a:r>
            <a:endParaRPr lang="en-US" sz="1550" dirty="0"/>
          </a:p>
        </p:txBody>
      </p:sp>
      <p:sp>
        <p:nvSpPr>
          <p:cNvPr id="20" name="Text 12"/>
          <p:cNvSpPr/>
          <p:nvPr/>
        </p:nvSpPr>
        <p:spPr>
          <a:xfrm>
            <a:off x="3994428" y="7270790"/>
            <a:ext cx="3201829" cy="5074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Usando herramientas simples como C, HTML y CSS.</a:t>
            </a:r>
            <a:endParaRPr lang="en-US" sz="1200" dirty="0"/>
          </a:p>
        </p:txBody>
      </p:sp>
      <p:pic>
        <p:nvPicPr>
          <p:cNvPr id="21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34024" y="4751070"/>
            <a:ext cx="3201829" cy="1978819"/>
          </a:xfrm>
          <a:prstGeom prst="rect">
            <a:avLst/>
          </a:prstGeom>
        </p:spPr>
      </p:pic>
      <p:sp>
        <p:nvSpPr>
          <p:cNvPr id="22" name="Text 13"/>
          <p:cNvSpPr/>
          <p:nvPr/>
        </p:nvSpPr>
        <p:spPr>
          <a:xfrm>
            <a:off x="7434024" y="6928009"/>
            <a:ext cx="1981795" cy="2477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¿Cuánto?</a:t>
            </a:r>
            <a:endParaRPr lang="en-US" sz="1550" dirty="0"/>
          </a:p>
        </p:txBody>
      </p:sp>
      <p:sp>
        <p:nvSpPr>
          <p:cNvPr id="23" name="Text 14"/>
          <p:cNvSpPr/>
          <p:nvPr/>
        </p:nvSpPr>
        <p:spPr>
          <a:xfrm>
            <a:off x="7434024" y="7270790"/>
            <a:ext cx="3201829" cy="5074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Proyecto de bajo costo con herramientas gratuitas y servidores locales.</a:t>
            </a:r>
            <a:endParaRPr lang="en-US" sz="12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412" y="494109"/>
            <a:ext cx="7887176" cy="11220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400"/>
              </a:lnSpc>
              <a:buNone/>
            </a:pPr>
            <a:r>
              <a:rPr lang="en-US" sz="36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Ideas a Defender: Priorizando la Simplicidad y Accesibilidad</a:t>
            </a:r>
            <a:endParaRPr lang="en-US" sz="36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412" y="1885474"/>
            <a:ext cx="448866" cy="44886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8412" y="2513886"/>
            <a:ext cx="2244328" cy="2805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Enfoque Simple</a:t>
            </a:r>
            <a:endParaRPr lang="en-US" dirty="0"/>
          </a:p>
        </p:txBody>
      </p:sp>
      <p:sp>
        <p:nvSpPr>
          <p:cNvPr id="6" name="Text 2"/>
          <p:cNvSpPr/>
          <p:nvPr/>
        </p:nvSpPr>
        <p:spPr>
          <a:xfrm>
            <a:off x="628412" y="2902029"/>
            <a:ext cx="7887176" cy="5743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El equipo empieza con una aplicación sencilla para resolver un problema real, lo que permite aprender y avanzar paso a paso.</a:t>
            </a:r>
            <a:endParaRPr lang="en-US" sz="16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412" y="4015026"/>
            <a:ext cx="448866" cy="44886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28412" y="4643438"/>
            <a:ext cx="2244328" cy="2805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Aplicación Accesible</a:t>
            </a:r>
            <a:endParaRPr lang="en-US" dirty="0"/>
          </a:p>
        </p:txBody>
      </p:sp>
      <p:sp>
        <p:nvSpPr>
          <p:cNvPr id="9" name="Text 4"/>
          <p:cNvSpPr/>
          <p:nvPr/>
        </p:nvSpPr>
        <p:spPr>
          <a:xfrm>
            <a:off x="628412" y="5031581"/>
            <a:ext cx="7887176" cy="5743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Con una interfaz básica en HTML/CSS, se logrará una aplicación fácil de usar para estudiantes que no tienen experiencia técnica.</a:t>
            </a:r>
            <a:endParaRPr lang="en-US" sz="16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412" y="6144578"/>
            <a:ext cx="448866" cy="44886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28412" y="6772989"/>
            <a:ext cx="2244328" cy="2805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Enfoque Gradual</a:t>
            </a:r>
            <a:endParaRPr lang="en-US" dirty="0"/>
          </a:p>
        </p:txBody>
      </p:sp>
      <p:sp>
        <p:nvSpPr>
          <p:cNvPr id="12" name="Text 6"/>
          <p:cNvSpPr/>
          <p:nvPr/>
        </p:nvSpPr>
        <p:spPr>
          <a:xfrm>
            <a:off x="628412" y="7161133"/>
            <a:ext cx="7887176" cy="5743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La aplicación empezará con las funcionalidades más simples y se podrá expandir cuando el equipo adquiera más habilidades.</a:t>
            </a:r>
            <a:endParaRPr lang="en-US" sz="1600" dirty="0"/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lla">
  <a:themeElements>
    <a:clrScheme name="Malla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alla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alla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73</TotalTime>
  <Words>1321</Words>
  <Application>Microsoft Office PowerPoint</Application>
  <PresentationFormat>Personalizado</PresentationFormat>
  <Paragraphs>151</Paragraphs>
  <Slides>16</Slides>
  <Notes>15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16</vt:i4>
      </vt:variant>
    </vt:vector>
  </HeadingPairs>
  <TitlesOfParts>
    <vt:vector size="24" baseType="lpstr">
      <vt:lpstr>Calibri</vt:lpstr>
      <vt:lpstr>Century Gothic</vt:lpstr>
      <vt:lpstr>Arial</vt:lpstr>
      <vt:lpstr>Raleway</vt:lpstr>
      <vt:lpstr>Poppins Bold</vt:lpstr>
      <vt:lpstr>Times New Roman</vt:lpstr>
      <vt:lpstr>Prata</vt:lpstr>
      <vt:lpstr>Malla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IVAN ANDRES YACELGA MALITAXI</cp:lastModifiedBy>
  <cp:revision>7</cp:revision>
  <dcterms:created xsi:type="dcterms:W3CDTF">2024-12-03T03:35:45Z</dcterms:created>
  <dcterms:modified xsi:type="dcterms:W3CDTF">2024-12-12T03:32:13Z</dcterms:modified>
</cp:coreProperties>
</file>